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Lst>
  <p:notesMasterIdLst>
    <p:notesMasterId r:id="rId17"/>
  </p:notesMasterIdLst>
  <p:sldIdLst>
    <p:sldId id="256" r:id="rId2"/>
    <p:sldId id="442" r:id="rId3"/>
    <p:sldId id="258" r:id="rId4"/>
    <p:sldId id="259" r:id="rId5"/>
    <p:sldId id="471" r:id="rId6"/>
    <p:sldId id="354" r:id="rId7"/>
    <p:sldId id="429" r:id="rId8"/>
    <p:sldId id="466" r:id="rId9"/>
    <p:sldId id="467" r:id="rId10"/>
    <p:sldId id="359" r:id="rId11"/>
    <p:sldId id="465" r:id="rId12"/>
    <p:sldId id="468" r:id="rId13"/>
    <p:sldId id="469" r:id="rId14"/>
    <p:sldId id="470" r:id="rId15"/>
    <p:sldId id="4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bastiana Maria Nina Ciardo" initials="SMNC" lastIdx="1" clrIdx="0">
    <p:extLst>
      <p:ext uri="{19B8F6BF-5375-455C-9EA6-DF929625EA0E}">
        <p15:presenceInfo xmlns:p15="http://schemas.microsoft.com/office/powerpoint/2012/main" userId="S-1-5-21-2765256482-2542865133-491593956-1237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varScale="1">
        <p:scale>
          <a:sx n="104" d="100"/>
          <a:sy n="104" d="100"/>
        </p:scale>
        <p:origin x="23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F2D37-D240-431D-B26A-F7D75BEF742B}" type="doc">
      <dgm:prSet loTypeId="urn:microsoft.com/office/officeart/2005/8/layout/pyramid2" loCatId="pyramid" qsTypeId="urn:microsoft.com/office/officeart/2005/8/quickstyle/simple5" qsCatId="simple" csTypeId="urn:microsoft.com/office/officeart/2005/8/colors/accent1_2" csCatId="accent1" phldr="1"/>
      <dgm:spPr/>
      <dgm:t>
        <a:bodyPr/>
        <a:lstStyle/>
        <a:p>
          <a:endParaRPr lang="it-IT"/>
        </a:p>
      </dgm:t>
    </dgm:pt>
    <dgm:pt modelId="{F3C17B06-F220-43D6-9BA7-974A4FA9EEFD}">
      <dgm:prSet custT="1"/>
      <dgm:spPr/>
      <dgm:t>
        <a:bodyPr/>
        <a:lstStyle/>
        <a:p>
          <a:pPr rtl="0"/>
          <a:r>
            <a:rPr lang="it-IT" sz="1800" dirty="0">
              <a:solidFill>
                <a:srgbClr val="FF0000"/>
              </a:solidFill>
            </a:rPr>
            <a:t>La Convenzione ha l’obiettivo di:</a:t>
          </a:r>
        </a:p>
      </dgm:t>
    </dgm:pt>
    <dgm:pt modelId="{9CA60351-AEB8-4356-BB3C-0AF6043E1A44}" type="parTrans" cxnId="{F1FB049D-D4ED-4470-B21B-A21B6562076E}">
      <dgm:prSet/>
      <dgm:spPr/>
      <dgm:t>
        <a:bodyPr/>
        <a:lstStyle/>
        <a:p>
          <a:endParaRPr lang="it-IT"/>
        </a:p>
      </dgm:t>
    </dgm:pt>
    <dgm:pt modelId="{D3871739-C433-490E-8170-CDAE448F052A}" type="sibTrans" cxnId="{F1FB049D-D4ED-4470-B21B-A21B6562076E}">
      <dgm:prSet/>
      <dgm:spPr/>
      <dgm:t>
        <a:bodyPr/>
        <a:lstStyle/>
        <a:p>
          <a:endParaRPr lang="it-IT"/>
        </a:p>
      </dgm:t>
    </dgm:pt>
    <dgm:pt modelId="{F8DE89F1-3BE6-429D-98D1-03E7EA6FC519}">
      <dgm:prSet custT="1"/>
      <dgm:spPr/>
      <dgm:t>
        <a:bodyPr/>
        <a:lstStyle/>
        <a:p>
          <a:pPr algn="just" rtl="0"/>
          <a:r>
            <a:rPr lang="it-IT" sz="1200" dirty="0">
              <a:solidFill>
                <a:srgbClr val="002060"/>
              </a:solidFill>
            </a:rPr>
            <a:t>a</a:t>
          </a:r>
          <a:r>
            <a:rPr lang="it-IT" sz="1200" dirty="0"/>
            <a:t>)</a:t>
          </a:r>
          <a:r>
            <a:rPr lang="it-IT" sz="1400" dirty="0"/>
            <a:t> </a:t>
          </a:r>
          <a:r>
            <a:rPr lang="it-IT" sz="1400" dirty="0">
              <a:solidFill>
                <a:srgbClr val="002060"/>
              </a:solidFill>
            </a:rPr>
            <a:t>proteggere le donne da ogni forma di violenza e prevenire, perseguire ed eliminare la violenza contro le donne  e la violenza domestica;</a:t>
          </a:r>
        </a:p>
      </dgm:t>
    </dgm:pt>
    <dgm:pt modelId="{CADD21F8-2608-4948-ACD1-A4CFAA4D435E}" type="parTrans" cxnId="{D3AC24BD-5C46-433E-8CAC-5F2FBE762B2B}">
      <dgm:prSet/>
      <dgm:spPr/>
      <dgm:t>
        <a:bodyPr/>
        <a:lstStyle/>
        <a:p>
          <a:endParaRPr lang="it-IT"/>
        </a:p>
      </dgm:t>
    </dgm:pt>
    <dgm:pt modelId="{995DD5A6-E3EA-40C7-8E5F-21DCF462EEF1}" type="sibTrans" cxnId="{D3AC24BD-5C46-433E-8CAC-5F2FBE762B2B}">
      <dgm:prSet/>
      <dgm:spPr/>
      <dgm:t>
        <a:bodyPr/>
        <a:lstStyle/>
        <a:p>
          <a:endParaRPr lang="it-IT"/>
        </a:p>
      </dgm:t>
    </dgm:pt>
    <dgm:pt modelId="{B764779B-7F9D-41F7-8897-469818009001}">
      <dgm:prSet custT="1"/>
      <dgm:spPr/>
      <dgm:t>
        <a:bodyPr/>
        <a:lstStyle/>
        <a:p>
          <a:pPr algn="just" rtl="0"/>
          <a:r>
            <a:rPr lang="it-IT" sz="1200" dirty="0">
              <a:solidFill>
                <a:srgbClr val="002060"/>
              </a:solidFill>
            </a:rPr>
            <a:t>b) contribuire ad eliminare ogni forma di discriminazione contro le donne e promuovere la concreta parità tra i sessi, ivi compreso rafforzando l’autonomia e l’autodeterminazione delle donne;</a:t>
          </a:r>
        </a:p>
      </dgm:t>
    </dgm:pt>
    <dgm:pt modelId="{EC850FE4-710E-46C6-9685-F9533AEFD7BF}" type="parTrans" cxnId="{298209A9-A601-4379-8DA5-2391AF4A9074}">
      <dgm:prSet/>
      <dgm:spPr/>
      <dgm:t>
        <a:bodyPr/>
        <a:lstStyle/>
        <a:p>
          <a:endParaRPr lang="it-IT"/>
        </a:p>
      </dgm:t>
    </dgm:pt>
    <dgm:pt modelId="{150F7547-FEC2-4045-B450-EE6DBBE2A987}" type="sibTrans" cxnId="{298209A9-A601-4379-8DA5-2391AF4A9074}">
      <dgm:prSet/>
      <dgm:spPr/>
      <dgm:t>
        <a:bodyPr/>
        <a:lstStyle/>
        <a:p>
          <a:endParaRPr lang="it-IT"/>
        </a:p>
      </dgm:t>
    </dgm:pt>
    <dgm:pt modelId="{762C75EA-DEAE-4621-A767-3E2A8708DF77}" type="pres">
      <dgm:prSet presAssocID="{DEFF2D37-D240-431D-B26A-F7D75BEF742B}" presName="compositeShape" presStyleCnt="0">
        <dgm:presLayoutVars>
          <dgm:dir/>
          <dgm:resizeHandles/>
        </dgm:presLayoutVars>
      </dgm:prSet>
      <dgm:spPr/>
    </dgm:pt>
    <dgm:pt modelId="{7950AB9C-AF29-45CF-9F5B-7C1BF206065A}" type="pres">
      <dgm:prSet presAssocID="{DEFF2D37-D240-431D-B26A-F7D75BEF742B}" presName="pyramid" presStyleLbl="node1" presStyleIdx="0" presStyleCnt="1"/>
      <dgm:spPr/>
    </dgm:pt>
    <dgm:pt modelId="{BD9C07C0-BD7A-4081-9628-D89C9C194AF8}" type="pres">
      <dgm:prSet presAssocID="{DEFF2D37-D240-431D-B26A-F7D75BEF742B}" presName="theList" presStyleCnt="0"/>
      <dgm:spPr/>
    </dgm:pt>
    <dgm:pt modelId="{A6F563D2-2A4C-4472-B203-2F2DBFF73BBA}" type="pres">
      <dgm:prSet presAssocID="{F3C17B06-F220-43D6-9BA7-974A4FA9EEFD}" presName="aNode" presStyleLbl="fgAcc1" presStyleIdx="0" presStyleCnt="3">
        <dgm:presLayoutVars>
          <dgm:bulletEnabled val="1"/>
        </dgm:presLayoutVars>
      </dgm:prSet>
      <dgm:spPr/>
    </dgm:pt>
    <dgm:pt modelId="{5002552C-F372-417B-9784-37D79FC512D5}" type="pres">
      <dgm:prSet presAssocID="{F3C17B06-F220-43D6-9BA7-974A4FA9EEFD}" presName="aSpace" presStyleCnt="0"/>
      <dgm:spPr/>
    </dgm:pt>
    <dgm:pt modelId="{EDD713E8-5387-4D62-8656-DC5725027497}" type="pres">
      <dgm:prSet presAssocID="{F8DE89F1-3BE6-429D-98D1-03E7EA6FC519}" presName="aNode" presStyleLbl="fgAcc1" presStyleIdx="1" presStyleCnt="3">
        <dgm:presLayoutVars>
          <dgm:bulletEnabled val="1"/>
        </dgm:presLayoutVars>
      </dgm:prSet>
      <dgm:spPr/>
    </dgm:pt>
    <dgm:pt modelId="{A1B5DA2D-072E-4EF0-AA60-841A47B35A5F}" type="pres">
      <dgm:prSet presAssocID="{F8DE89F1-3BE6-429D-98D1-03E7EA6FC519}" presName="aSpace" presStyleCnt="0"/>
      <dgm:spPr/>
    </dgm:pt>
    <dgm:pt modelId="{5973E657-650B-4AAC-AE98-9285C2CD4764}" type="pres">
      <dgm:prSet presAssocID="{B764779B-7F9D-41F7-8897-469818009001}" presName="aNode" presStyleLbl="fgAcc1" presStyleIdx="2" presStyleCnt="3">
        <dgm:presLayoutVars>
          <dgm:bulletEnabled val="1"/>
        </dgm:presLayoutVars>
      </dgm:prSet>
      <dgm:spPr/>
    </dgm:pt>
    <dgm:pt modelId="{8BFA9DC5-D73A-4BCD-950B-7700F1CB5073}" type="pres">
      <dgm:prSet presAssocID="{B764779B-7F9D-41F7-8897-469818009001}" presName="aSpace" presStyleCnt="0"/>
      <dgm:spPr/>
    </dgm:pt>
  </dgm:ptLst>
  <dgm:cxnLst>
    <dgm:cxn modelId="{D7557343-CAFD-4617-A5D7-20820D9D249C}" type="presOf" srcId="{B764779B-7F9D-41F7-8897-469818009001}" destId="{5973E657-650B-4AAC-AE98-9285C2CD4764}" srcOrd="0" destOrd="0" presId="urn:microsoft.com/office/officeart/2005/8/layout/pyramid2"/>
    <dgm:cxn modelId="{92B2858E-F6BE-46C6-953E-9B3579832BEA}" type="presOf" srcId="{F3C17B06-F220-43D6-9BA7-974A4FA9EEFD}" destId="{A6F563D2-2A4C-4472-B203-2F2DBFF73BBA}" srcOrd="0" destOrd="0" presId="urn:microsoft.com/office/officeart/2005/8/layout/pyramid2"/>
    <dgm:cxn modelId="{F1FB049D-D4ED-4470-B21B-A21B6562076E}" srcId="{DEFF2D37-D240-431D-B26A-F7D75BEF742B}" destId="{F3C17B06-F220-43D6-9BA7-974A4FA9EEFD}" srcOrd="0" destOrd="0" parTransId="{9CA60351-AEB8-4356-BB3C-0AF6043E1A44}" sibTransId="{D3871739-C433-490E-8170-CDAE448F052A}"/>
    <dgm:cxn modelId="{298209A9-A601-4379-8DA5-2391AF4A9074}" srcId="{DEFF2D37-D240-431D-B26A-F7D75BEF742B}" destId="{B764779B-7F9D-41F7-8897-469818009001}" srcOrd="2" destOrd="0" parTransId="{EC850FE4-710E-46C6-9685-F9533AEFD7BF}" sibTransId="{150F7547-FEC2-4045-B450-EE6DBBE2A987}"/>
    <dgm:cxn modelId="{D3AC24BD-5C46-433E-8CAC-5F2FBE762B2B}" srcId="{DEFF2D37-D240-431D-B26A-F7D75BEF742B}" destId="{F8DE89F1-3BE6-429D-98D1-03E7EA6FC519}" srcOrd="1" destOrd="0" parTransId="{CADD21F8-2608-4948-ACD1-A4CFAA4D435E}" sibTransId="{995DD5A6-E3EA-40C7-8E5F-21DCF462EEF1}"/>
    <dgm:cxn modelId="{38EF08EA-553C-40A7-BCFC-7498CD21D41F}" type="presOf" srcId="{DEFF2D37-D240-431D-B26A-F7D75BEF742B}" destId="{762C75EA-DEAE-4621-A767-3E2A8708DF77}" srcOrd="0" destOrd="0" presId="urn:microsoft.com/office/officeart/2005/8/layout/pyramid2"/>
    <dgm:cxn modelId="{B39A8BF6-4FD0-4009-A4BB-BC7ABB35D20E}" type="presOf" srcId="{F8DE89F1-3BE6-429D-98D1-03E7EA6FC519}" destId="{EDD713E8-5387-4D62-8656-DC5725027497}" srcOrd="0" destOrd="0" presId="urn:microsoft.com/office/officeart/2005/8/layout/pyramid2"/>
    <dgm:cxn modelId="{6DAF4EA7-BF70-41CF-8AE5-64BA99A16766}" type="presParOf" srcId="{762C75EA-DEAE-4621-A767-3E2A8708DF77}" destId="{7950AB9C-AF29-45CF-9F5B-7C1BF206065A}" srcOrd="0" destOrd="0" presId="urn:microsoft.com/office/officeart/2005/8/layout/pyramid2"/>
    <dgm:cxn modelId="{AB121D0D-53FC-4EF5-9F51-1F0CA1811BE7}" type="presParOf" srcId="{762C75EA-DEAE-4621-A767-3E2A8708DF77}" destId="{BD9C07C0-BD7A-4081-9628-D89C9C194AF8}" srcOrd="1" destOrd="0" presId="urn:microsoft.com/office/officeart/2005/8/layout/pyramid2"/>
    <dgm:cxn modelId="{3D1F1BB3-9E01-49B5-8587-7408E2B7BF8A}" type="presParOf" srcId="{BD9C07C0-BD7A-4081-9628-D89C9C194AF8}" destId="{A6F563D2-2A4C-4472-B203-2F2DBFF73BBA}" srcOrd="0" destOrd="0" presId="urn:microsoft.com/office/officeart/2005/8/layout/pyramid2"/>
    <dgm:cxn modelId="{B2739D41-6DCE-48A9-A800-3022E17CC66E}" type="presParOf" srcId="{BD9C07C0-BD7A-4081-9628-D89C9C194AF8}" destId="{5002552C-F372-417B-9784-37D79FC512D5}" srcOrd="1" destOrd="0" presId="urn:microsoft.com/office/officeart/2005/8/layout/pyramid2"/>
    <dgm:cxn modelId="{0C701CCA-88B3-49D3-895B-486B7367F6AC}" type="presParOf" srcId="{BD9C07C0-BD7A-4081-9628-D89C9C194AF8}" destId="{EDD713E8-5387-4D62-8656-DC5725027497}" srcOrd="2" destOrd="0" presId="urn:microsoft.com/office/officeart/2005/8/layout/pyramid2"/>
    <dgm:cxn modelId="{2DAE86C1-C5C5-44C2-9418-D76D9E23522E}" type="presParOf" srcId="{BD9C07C0-BD7A-4081-9628-D89C9C194AF8}" destId="{A1B5DA2D-072E-4EF0-AA60-841A47B35A5F}" srcOrd="3" destOrd="0" presId="urn:microsoft.com/office/officeart/2005/8/layout/pyramid2"/>
    <dgm:cxn modelId="{788C91F0-7BA7-4C1D-B77C-915404F7F77C}" type="presParOf" srcId="{BD9C07C0-BD7A-4081-9628-D89C9C194AF8}" destId="{5973E657-650B-4AAC-AE98-9285C2CD4764}" srcOrd="4" destOrd="0" presId="urn:microsoft.com/office/officeart/2005/8/layout/pyramid2"/>
    <dgm:cxn modelId="{4A322269-CA05-4F4E-A837-CDB65376851E}" type="presParOf" srcId="{BD9C07C0-BD7A-4081-9628-D89C9C194AF8}" destId="{8BFA9DC5-D73A-4BCD-950B-7700F1CB5073}"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A1FDB0-5DD1-4CBE-9499-F83C6FF5B4A4}"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it-IT"/>
        </a:p>
      </dgm:t>
    </dgm:pt>
    <dgm:pt modelId="{03100F68-1E4D-4E6E-8EEF-D6F59D3B37F5}">
      <dgm:prSet custT="1"/>
      <dgm:spPr/>
      <dgm:t>
        <a:bodyPr/>
        <a:lstStyle/>
        <a:p>
          <a:pPr algn="just">
            <a:buNone/>
          </a:pPr>
          <a:r>
            <a:rPr lang="it-IT" sz="1600" dirty="0"/>
            <a:t>Reato  abituale:  reiterazione nel tempo di condotte vessatorie in danno di una persona della famiglia: (da 3 a 7 anni di reclusione)</a:t>
          </a:r>
          <a:endParaRPr lang="it-IT" sz="1600" b="0" dirty="0"/>
        </a:p>
      </dgm:t>
    </dgm:pt>
    <dgm:pt modelId="{710E7E19-ECC7-48F4-9463-E4CC6A1D7069}" type="parTrans" cxnId="{AFDC0D66-61BA-4DD0-9375-ACBF30CB8CAE}">
      <dgm:prSet/>
      <dgm:spPr/>
      <dgm:t>
        <a:bodyPr/>
        <a:lstStyle/>
        <a:p>
          <a:endParaRPr lang="it-IT"/>
        </a:p>
      </dgm:t>
    </dgm:pt>
    <dgm:pt modelId="{8DB84A54-5FFC-4B6E-84B0-9F1CC318FA23}" type="sibTrans" cxnId="{AFDC0D66-61BA-4DD0-9375-ACBF30CB8CAE}">
      <dgm:prSet/>
      <dgm:spPr/>
      <dgm:t>
        <a:bodyPr/>
        <a:lstStyle/>
        <a:p>
          <a:endParaRPr lang="it-IT"/>
        </a:p>
      </dgm:t>
    </dgm:pt>
    <dgm:pt modelId="{4C82569D-4862-4586-B341-F5C32D37D464}">
      <dgm:prSet custT="1"/>
      <dgm:spPr/>
      <dgm:t>
        <a:bodyPr/>
        <a:lstStyle/>
        <a:p>
          <a:pPr algn="just">
            <a:buNone/>
          </a:pPr>
          <a:r>
            <a:rPr lang="it-IT" sz="1400" dirty="0"/>
            <a:t>E’ prevista una aggravante se il reato è commesso in danno o in presenza di minori: in tal caso la pena è aumentata sino alla metà (quindi dai 4 anni e mezzo ai dieci anni e mezzo)</a:t>
          </a:r>
        </a:p>
      </dgm:t>
    </dgm:pt>
    <dgm:pt modelId="{352547F1-2AED-45E0-8B5C-7A85261B225A}" type="parTrans" cxnId="{8B2E0FD4-1753-487E-9912-72209B08FB66}">
      <dgm:prSet/>
      <dgm:spPr/>
      <dgm:t>
        <a:bodyPr/>
        <a:lstStyle/>
        <a:p>
          <a:endParaRPr lang="it-IT"/>
        </a:p>
      </dgm:t>
    </dgm:pt>
    <dgm:pt modelId="{AAFD8AF5-8D0E-4751-B379-383E47327FF7}" type="sibTrans" cxnId="{8B2E0FD4-1753-487E-9912-72209B08FB66}">
      <dgm:prSet/>
      <dgm:spPr/>
      <dgm:t>
        <a:bodyPr/>
        <a:lstStyle/>
        <a:p>
          <a:endParaRPr lang="it-IT"/>
        </a:p>
      </dgm:t>
    </dgm:pt>
    <dgm:pt modelId="{8929CC93-7E15-4678-8DEC-975C1A92EBA0}">
      <dgm:prSet custT="1"/>
      <dgm:spPr/>
      <dgm:t>
        <a:bodyPr/>
        <a:lstStyle/>
        <a:p>
          <a:pPr algn="ctr">
            <a:buNone/>
          </a:pPr>
          <a:endParaRPr lang="it-IT" sz="1200" dirty="0"/>
        </a:p>
        <a:p>
          <a:pPr algn="just">
            <a:buNone/>
          </a:pPr>
          <a:r>
            <a:rPr lang="it-IT" sz="1200" dirty="0"/>
            <a:t>La legge 1433/2025 ( che ha introdotto il delitto di femminicidio) ha previsto un aumento della pena (da un terzo alla metà “</a:t>
          </a:r>
          <a:r>
            <a:rPr lang="it-IT" sz="1200" i="1" dirty="0"/>
            <a:t>se il fatto è commesso come atto di discriminazione o di odio verso la persona offesa in quanto donna o per reprimere l’esercizio dei suoi diritti o delle sue libertà o comunque l’espressione della sua personalità”.</a:t>
          </a:r>
        </a:p>
        <a:p>
          <a:pPr algn="just">
            <a:buNone/>
          </a:pPr>
          <a:endParaRPr lang="it-IT" sz="900" i="1" dirty="0"/>
        </a:p>
        <a:p>
          <a:pPr algn="ctr">
            <a:buNone/>
          </a:pPr>
          <a:r>
            <a:rPr lang="it-IT" sz="900" dirty="0"/>
            <a:t>.</a:t>
          </a:r>
        </a:p>
      </dgm:t>
    </dgm:pt>
    <dgm:pt modelId="{44BF3D19-9EF8-4BF0-B778-ED155E1B2F18}" type="parTrans" cxnId="{DBC16D50-46B0-491C-B94F-E95369B6C24D}">
      <dgm:prSet/>
      <dgm:spPr/>
      <dgm:t>
        <a:bodyPr/>
        <a:lstStyle/>
        <a:p>
          <a:endParaRPr lang="it-IT"/>
        </a:p>
      </dgm:t>
    </dgm:pt>
    <dgm:pt modelId="{946E100C-4473-422B-8B08-23627DDF22D4}" type="sibTrans" cxnId="{DBC16D50-46B0-491C-B94F-E95369B6C24D}">
      <dgm:prSet/>
      <dgm:spPr/>
      <dgm:t>
        <a:bodyPr/>
        <a:lstStyle/>
        <a:p>
          <a:endParaRPr lang="it-IT"/>
        </a:p>
      </dgm:t>
    </dgm:pt>
    <dgm:pt modelId="{7E6E37D2-8B8E-4BE2-BE2F-0F752CDF115D}">
      <dgm:prSet/>
      <dgm:spPr/>
      <dgm:t>
        <a:bodyPr/>
        <a:lstStyle/>
        <a:p>
          <a:pPr algn="just">
            <a:buNone/>
          </a:pPr>
          <a:r>
            <a:rPr lang="it-IT" dirty="0"/>
            <a:t>Il delitto di maltrattamenti è un delitto perseguibile d’ufficio: la </a:t>
          </a:r>
          <a:r>
            <a:rPr lang="it-IT" dirty="0" err="1"/>
            <a:t>p.o.</a:t>
          </a:r>
          <a:r>
            <a:rPr lang="it-IT" dirty="0"/>
            <a:t> non può più tornare indietro</a:t>
          </a:r>
        </a:p>
      </dgm:t>
    </dgm:pt>
    <dgm:pt modelId="{9F26FA15-208D-4A88-BDE7-941237F1FDD5}" type="parTrans" cxnId="{CF517C09-9622-4929-B837-310E85BA1204}">
      <dgm:prSet/>
      <dgm:spPr/>
      <dgm:t>
        <a:bodyPr/>
        <a:lstStyle/>
        <a:p>
          <a:endParaRPr lang="it-IT"/>
        </a:p>
      </dgm:t>
    </dgm:pt>
    <dgm:pt modelId="{EDA5F0DC-704F-4972-9C40-B650AEE4189C}" type="sibTrans" cxnId="{CF517C09-9622-4929-B837-310E85BA1204}">
      <dgm:prSet/>
      <dgm:spPr/>
      <dgm:t>
        <a:bodyPr/>
        <a:lstStyle/>
        <a:p>
          <a:endParaRPr lang="it-IT"/>
        </a:p>
      </dgm:t>
    </dgm:pt>
    <dgm:pt modelId="{AF15EC63-B402-4BB0-B710-CDEDB0501BB4}" type="pres">
      <dgm:prSet presAssocID="{D3A1FDB0-5DD1-4CBE-9499-F83C6FF5B4A4}" presName="Name0" presStyleCnt="0">
        <dgm:presLayoutVars>
          <dgm:chMax val="7"/>
          <dgm:dir/>
          <dgm:animLvl val="lvl"/>
          <dgm:resizeHandles val="exact"/>
        </dgm:presLayoutVars>
      </dgm:prSet>
      <dgm:spPr/>
    </dgm:pt>
    <dgm:pt modelId="{643CC465-13A4-4CDB-BA4F-7ED4B824A8A3}" type="pres">
      <dgm:prSet presAssocID="{03100F68-1E4D-4E6E-8EEF-D6F59D3B37F5}" presName="circle1" presStyleLbl="node1" presStyleIdx="0" presStyleCnt="4"/>
      <dgm:spPr/>
    </dgm:pt>
    <dgm:pt modelId="{BCB1A90C-9D39-4B24-ADC9-70DB4EC48B8C}" type="pres">
      <dgm:prSet presAssocID="{03100F68-1E4D-4E6E-8EEF-D6F59D3B37F5}" presName="space" presStyleCnt="0"/>
      <dgm:spPr/>
    </dgm:pt>
    <dgm:pt modelId="{1FD2505F-77DD-4CA7-B4BE-55AAFEA06142}" type="pres">
      <dgm:prSet presAssocID="{03100F68-1E4D-4E6E-8EEF-D6F59D3B37F5}" presName="rect1" presStyleLbl="alignAcc1" presStyleIdx="0" presStyleCnt="4"/>
      <dgm:spPr/>
    </dgm:pt>
    <dgm:pt modelId="{909BE02C-E9CF-4B73-91C0-815EA75CFCFB}" type="pres">
      <dgm:prSet presAssocID="{4C82569D-4862-4586-B341-F5C32D37D464}" presName="vertSpace2" presStyleLbl="node1" presStyleIdx="0" presStyleCnt="4"/>
      <dgm:spPr/>
    </dgm:pt>
    <dgm:pt modelId="{FF4A0510-CAF5-47A0-8364-7CBD576CC2C9}" type="pres">
      <dgm:prSet presAssocID="{4C82569D-4862-4586-B341-F5C32D37D464}" presName="circle2" presStyleLbl="node1" presStyleIdx="1" presStyleCnt="4"/>
      <dgm:spPr/>
    </dgm:pt>
    <dgm:pt modelId="{A0A24209-2F59-4F03-B365-C055FF149FE3}" type="pres">
      <dgm:prSet presAssocID="{4C82569D-4862-4586-B341-F5C32D37D464}" presName="rect2" presStyleLbl="alignAcc1" presStyleIdx="1" presStyleCnt="4"/>
      <dgm:spPr/>
    </dgm:pt>
    <dgm:pt modelId="{C38F0C03-B1EC-4639-BFE1-F00CBBE518BE}" type="pres">
      <dgm:prSet presAssocID="{8929CC93-7E15-4678-8DEC-975C1A92EBA0}" presName="vertSpace3" presStyleLbl="node1" presStyleIdx="1" presStyleCnt="4"/>
      <dgm:spPr/>
    </dgm:pt>
    <dgm:pt modelId="{F1587CC0-FCD0-4F58-9EF3-34AC0DC60152}" type="pres">
      <dgm:prSet presAssocID="{8929CC93-7E15-4678-8DEC-975C1A92EBA0}" presName="circle3" presStyleLbl="node1" presStyleIdx="2" presStyleCnt="4"/>
      <dgm:spPr/>
    </dgm:pt>
    <dgm:pt modelId="{33C53478-4E52-46F2-A8A5-B31EDB600268}" type="pres">
      <dgm:prSet presAssocID="{8929CC93-7E15-4678-8DEC-975C1A92EBA0}" presName="rect3" presStyleLbl="alignAcc1" presStyleIdx="2" presStyleCnt="4"/>
      <dgm:spPr/>
    </dgm:pt>
    <dgm:pt modelId="{58790F84-6197-4A7C-AA22-B38EB41E4F05}" type="pres">
      <dgm:prSet presAssocID="{7E6E37D2-8B8E-4BE2-BE2F-0F752CDF115D}" presName="vertSpace4" presStyleLbl="node1" presStyleIdx="2" presStyleCnt="4"/>
      <dgm:spPr/>
    </dgm:pt>
    <dgm:pt modelId="{04F00369-9AC3-456D-A287-B34866351403}" type="pres">
      <dgm:prSet presAssocID="{7E6E37D2-8B8E-4BE2-BE2F-0F752CDF115D}" presName="circle4" presStyleLbl="node1" presStyleIdx="3" presStyleCnt="4"/>
      <dgm:spPr/>
    </dgm:pt>
    <dgm:pt modelId="{2231DD60-20A5-4876-9DBC-4A5FE6B3CA5C}" type="pres">
      <dgm:prSet presAssocID="{7E6E37D2-8B8E-4BE2-BE2F-0F752CDF115D}" presName="rect4" presStyleLbl="alignAcc1" presStyleIdx="3" presStyleCnt="4"/>
      <dgm:spPr/>
    </dgm:pt>
    <dgm:pt modelId="{B1403665-3357-47CD-A279-106071E561BB}" type="pres">
      <dgm:prSet presAssocID="{03100F68-1E4D-4E6E-8EEF-D6F59D3B37F5}" presName="rect1ParTxNoCh" presStyleLbl="alignAcc1" presStyleIdx="3" presStyleCnt="4">
        <dgm:presLayoutVars>
          <dgm:chMax val="1"/>
          <dgm:bulletEnabled val="1"/>
        </dgm:presLayoutVars>
      </dgm:prSet>
      <dgm:spPr/>
    </dgm:pt>
    <dgm:pt modelId="{573F39AD-04DE-494B-BCF0-85FBD68F0243}" type="pres">
      <dgm:prSet presAssocID="{4C82569D-4862-4586-B341-F5C32D37D464}" presName="rect2ParTxNoCh" presStyleLbl="alignAcc1" presStyleIdx="3" presStyleCnt="4">
        <dgm:presLayoutVars>
          <dgm:chMax val="1"/>
          <dgm:bulletEnabled val="1"/>
        </dgm:presLayoutVars>
      </dgm:prSet>
      <dgm:spPr/>
    </dgm:pt>
    <dgm:pt modelId="{19E5DE30-4376-4DAF-9575-B4B1E2AF153A}" type="pres">
      <dgm:prSet presAssocID="{8929CC93-7E15-4678-8DEC-975C1A92EBA0}" presName="rect3ParTxNoCh" presStyleLbl="alignAcc1" presStyleIdx="3" presStyleCnt="4">
        <dgm:presLayoutVars>
          <dgm:chMax val="1"/>
          <dgm:bulletEnabled val="1"/>
        </dgm:presLayoutVars>
      </dgm:prSet>
      <dgm:spPr/>
    </dgm:pt>
    <dgm:pt modelId="{C64E8C51-4561-470C-88A9-8AE15123522F}" type="pres">
      <dgm:prSet presAssocID="{7E6E37D2-8B8E-4BE2-BE2F-0F752CDF115D}" presName="rect4ParTxNoCh" presStyleLbl="alignAcc1" presStyleIdx="3" presStyleCnt="4">
        <dgm:presLayoutVars>
          <dgm:chMax val="1"/>
          <dgm:bulletEnabled val="1"/>
        </dgm:presLayoutVars>
      </dgm:prSet>
      <dgm:spPr/>
    </dgm:pt>
  </dgm:ptLst>
  <dgm:cxnLst>
    <dgm:cxn modelId="{C2BCF702-776B-44A1-A534-7997433AA0B2}" type="presOf" srcId="{4C82569D-4862-4586-B341-F5C32D37D464}" destId="{573F39AD-04DE-494B-BCF0-85FBD68F0243}" srcOrd="1" destOrd="0" presId="urn:microsoft.com/office/officeart/2005/8/layout/target3"/>
    <dgm:cxn modelId="{CF517C09-9622-4929-B837-310E85BA1204}" srcId="{D3A1FDB0-5DD1-4CBE-9499-F83C6FF5B4A4}" destId="{7E6E37D2-8B8E-4BE2-BE2F-0F752CDF115D}" srcOrd="3" destOrd="0" parTransId="{9F26FA15-208D-4A88-BDE7-941237F1FDD5}" sibTransId="{EDA5F0DC-704F-4972-9C40-B650AEE4189C}"/>
    <dgm:cxn modelId="{73B0550B-35FE-4FDD-8479-9ECB38CD7C76}" type="presOf" srcId="{4C82569D-4862-4586-B341-F5C32D37D464}" destId="{A0A24209-2F59-4F03-B365-C055FF149FE3}" srcOrd="0" destOrd="0" presId="urn:microsoft.com/office/officeart/2005/8/layout/target3"/>
    <dgm:cxn modelId="{E9B29E4F-B034-4012-B88A-859037453C22}" type="presOf" srcId="{7E6E37D2-8B8E-4BE2-BE2F-0F752CDF115D}" destId="{C64E8C51-4561-470C-88A9-8AE15123522F}" srcOrd="1" destOrd="0" presId="urn:microsoft.com/office/officeart/2005/8/layout/target3"/>
    <dgm:cxn modelId="{DBC16D50-46B0-491C-B94F-E95369B6C24D}" srcId="{D3A1FDB0-5DD1-4CBE-9499-F83C6FF5B4A4}" destId="{8929CC93-7E15-4678-8DEC-975C1A92EBA0}" srcOrd="2" destOrd="0" parTransId="{44BF3D19-9EF8-4BF0-B778-ED155E1B2F18}" sibTransId="{946E100C-4473-422B-8B08-23627DDF22D4}"/>
    <dgm:cxn modelId="{AFDC0D66-61BA-4DD0-9375-ACBF30CB8CAE}" srcId="{D3A1FDB0-5DD1-4CBE-9499-F83C6FF5B4A4}" destId="{03100F68-1E4D-4E6E-8EEF-D6F59D3B37F5}" srcOrd="0" destOrd="0" parTransId="{710E7E19-ECC7-48F4-9463-E4CC6A1D7069}" sibTransId="{8DB84A54-5FFC-4B6E-84B0-9F1CC318FA23}"/>
    <dgm:cxn modelId="{D8374278-5140-4006-A93C-70FD7D30A731}" type="presOf" srcId="{7E6E37D2-8B8E-4BE2-BE2F-0F752CDF115D}" destId="{2231DD60-20A5-4876-9DBC-4A5FE6B3CA5C}" srcOrd="0" destOrd="0" presId="urn:microsoft.com/office/officeart/2005/8/layout/target3"/>
    <dgm:cxn modelId="{7E24337C-83B2-4770-B44A-27FE52BE585B}" type="presOf" srcId="{03100F68-1E4D-4E6E-8EEF-D6F59D3B37F5}" destId="{1FD2505F-77DD-4CA7-B4BE-55AAFEA06142}" srcOrd="0" destOrd="0" presId="urn:microsoft.com/office/officeart/2005/8/layout/target3"/>
    <dgm:cxn modelId="{887EE892-A7DC-4E29-9B2E-B24C4082D442}" type="presOf" srcId="{8929CC93-7E15-4678-8DEC-975C1A92EBA0}" destId="{19E5DE30-4376-4DAF-9575-B4B1E2AF153A}" srcOrd="1" destOrd="0" presId="urn:microsoft.com/office/officeart/2005/8/layout/target3"/>
    <dgm:cxn modelId="{78D04D93-6CD0-463A-B19C-C64706DDB8EE}" type="presOf" srcId="{8929CC93-7E15-4678-8DEC-975C1A92EBA0}" destId="{33C53478-4E52-46F2-A8A5-B31EDB600268}" srcOrd="0" destOrd="0" presId="urn:microsoft.com/office/officeart/2005/8/layout/target3"/>
    <dgm:cxn modelId="{5E9A6AA0-7690-4E89-A75E-CD97DCB5C9E0}" type="presOf" srcId="{D3A1FDB0-5DD1-4CBE-9499-F83C6FF5B4A4}" destId="{AF15EC63-B402-4BB0-B710-CDEDB0501BB4}" srcOrd="0" destOrd="0" presId="urn:microsoft.com/office/officeart/2005/8/layout/target3"/>
    <dgm:cxn modelId="{DAF745A2-56A1-4CC1-8E17-2C4E15504CF8}" type="presOf" srcId="{03100F68-1E4D-4E6E-8EEF-D6F59D3B37F5}" destId="{B1403665-3357-47CD-A279-106071E561BB}" srcOrd="1" destOrd="0" presId="urn:microsoft.com/office/officeart/2005/8/layout/target3"/>
    <dgm:cxn modelId="{8B2E0FD4-1753-487E-9912-72209B08FB66}" srcId="{D3A1FDB0-5DD1-4CBE-9499-F83C6FF5B4A4}" destId="{4C82569D-4862-4586-B341-F5C32D37D464}" srcOrd="1" destOrd="0" parTransId="{352547F1-2AED-45E0-8B5C-7A85261B225A}" sibTransId="{AAFD8AF5-8D0E-4751-B379-383E47327FF7}"/>
    <dgm:cxn modelId="{91487C01-BEAC-4582-9E55-4D020AE952EE}" type="presParOf" srcId="{AF15EC63-B402-4BB0-B710-CDEDB0501BB4}" destId="{643CC465-13A4-4CDB-BA4F-7ED4B824A8A3}" srcOrd="0" destOrd="0" presId="urn:microsoft.com/office/officeart/2005/8/layout/target3"/>
    <dgm:cxn modelId="{03B0E248-7127-401F-A15F-1410AD2EE382}" type="presParOf" srcId="{AF15EC63-B402-4BB0-B710-CDEDB0501BB4}" destId="{BCB1A90C-9D39-4B24-ADC9-70DB4EC48B8C}" srcOrd="1" destOrd="0" presId="urn:microsoft.com/office/officeart/2005/8/layout/target3"/>
    <dgm:cxn modelId="{1CD3FE2D-68FC-40BC-9E36-27554BF63FC0}" type="presParOf" srcId="{AF15EC63-B402-4BB0-B710-CDEDB0501BB4}" destId="{1FD2505F-77DD-4CA7-B4BE-55AAFEA06142}" srcOrd="2" destOrd="0" presId="urn:microsoft.com/office/officeart/2005/8/layout/target3"/>
    <dgm:cxn modelId="{9CD8FF46-10C4-4560-9765-86EE48F70171}" type="presParOf" srcId="{AF15EC63-B402-4BB0-B710-CDEDB0501BB4}" destId="{909BE02C-E9CF-4B73-91C0-815EA75CFCFB}" srcOrd="3" destOrd="0" presId="urn:microsoft.com/office/officeart/2005/8/layout/target3"/>
    <dgm:cxn modelId="{A75FB857-6B6C-48B5-82DA-6529C2EDCD05}" type="presParOf" srcId="{AF15EC63-B402-4BB0-B710-CDEDB0501BB4}" destId="{FF4A0510-CAF5-47A0-8364-7CBD576CC2C9}" srcOrd="4" destOrd="0" presId="urn:microsoft.com/office/officeart/2005/8/layout/target3"/>
    <dgm:cxn modelId="{E74D45A1-AF52-4847-9CDE-ABF30F845428}" type="presParOf" srcId="{AF15EC63-B402-4BB0-B710-CDEDB0501BB4}" destId="{A0A24209-2F59-4F03-B365-C055FF149FE3}" srcOrd="5" destOrd="0" presId="urn:microsoft.com/office/officeart/2005/8/layout/target3"/>
    <dgm:cxn modelId="{21985545-973B-48AA-AC52-A99200B7D049}" type="presParOf" srcId="{AF15EC63-B402-4BB0-B710-CDEDB0501BB4}" destId="{C38F0C03-B1EC-4639-BFE1-F00CBBE518BE}" srcOrd="6" destOrd="0" presId="urn:microsoft.com/office/officeart/2005/8/layout/target3"/>
    <dgm:cxn modelId="{C2944D5B-AAFC-44E9-ABE2-1B250284F7EE}" type="presParOf" srcId="{AF15EC63-B402-4BB0-B710-CDEDB0501BB4}" destId="{F1587CC0-FCD0-4F58-9EF3-34AC0DC60152}" srcOrd="7" destOrd="0" presId="urn:microsoft.com/office/officeart/2005/8/layout/target3"/>
    <dgm:cxn modelId="{BC5E7992-786B-4386-813F-64A3D5646F72}" type="presParOf" srcId="{AF15EC63-B402-4BB0-B710-CDEDB0501BB4}" destId="{33C53478-4E52-46F2-A8A5-B31EDB600268}" srcOrd="8" destOrd="0" presId="urn:microsoft.com/office/officeart/2005/8/layout/target3"/>
    <dgm:cxn modelId="{E28091E2-CAC0-4BD4-A532-354DEC87A673}" type="presParOf" srcId="{AF15EC63-B402-4BB0-B710-CDEDB0501BB4}" destId="{58790F84-6197-4A7C-AA22-B38EB41E4F05}" srcOrd="9" destOrd="0" presId="urn:microsoft.com/office/officeart/2005/8/layout/target3"/>
    <dgm:cxn modelId="{9EE9D486-52A7-4CBA-8DDA-50BACC29816A}" type="presParOf" srcId="{AF15EC63-B402-4BB0-B710-CDEDB0501BB4}" destId="{04F00369-9AC3-456D-A287-B34866351403}" srcOrd="10" destOrd="0" presId="urn:microsoft.com/office/officeart/2005/8/layout/target3"/>
    <dgm:cxn modelId="{DA8F9CE1-47AE-4B89-BDD5-F519599BFE2F}" type="presParOf" srcId="{AF15EC63-B402-4BB0-B710-CDEDB0501BB4}" destId="{2231DD60-20A5-4876-9DBC-4A5FE6B3CA5C}" srcOrd="11" destOrd="0" presId="urn:microsoft.com/office/officeart/2005/8/layout/target3"/>
    <dgm:cxn modelId="{1511CC52-0BB4-46E7-B3B7-90F9C1D339D0}" type="presParOf" srcId="{AF15EC63-B402-4BB0-B710-CDEDB0501BB4}" destId="{B1403665-3357-47CD-A279-106071E561BB}" srcOrd="12" destOrd="0" presId="urn:microsoft.com/office/officeart/2005/8/layout/target3"/>
    <dgm:cxn modelId="{FE30B850-C82B-42A7-B819-A0FB2BBEDF9B}" type="presParOf" srcId="{AF15EC63-B402-4BB0-B710-CDEDB0501BB4}" destId="{573F39AD-04DE-494B-BCF0-85FBD68F0243}" srcOrd="13" destOrd="0" presId="urn:microsoft.com/office/officeart/2005/8/layout/target3"/>
    <dgm:cxn modelId="{8A0BBBA1-1065-42E4-B392-62C19D24AA12}" type="presParOf" srcId="{AF15EC63-B402-4BB0-B710-CDEDB0501BB4}" destId="{19E5DE30-4376-4DAF-9575-B4B1E2AF153A}" srcOrd="14" destOrd="0" presId="urn:microsoft.com/office/officeart/2005/8/layout/target3"/>
    <dgm:cxn modelId="{46983A2C-A25B-4F9E-85AF-C9C6F515B19F}" type="presParOf" srcId="{AF15EC63-B402-4BB0-B710-CDEDB0501BB4}" destId="{C64E8C51-4561-470C-88A9-8AE15123522F}"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A1FDB0-5DD1-4CBE-9499-F83C6FF5B4A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it-IT"/>
        </a:p>
      </dgm:t>
    </dgm:pt>
    <dgm:pt modelId="{03100F68-1E4D-4E6E-8EEF-D6F59D3B37F5}">
      <dgm:prSet custT="1"/>
      <dgm:spPr>
        <a:solidFill>
          <a:srgbClr val="92D050"/>
        </a:solidFill>
      </dgm:spPr>
      <dgm:t>
        <a:bodyPr/>
        <a:lstStyle/>
        <a:p>
          <a:pPr algn="just">
            <a:buNone/>
          </a:pPr>
          <a:r>
            <a:rPr lang="it-IT" sz="1400" dirty="0"/>
            <a:t>Il reato consiste nel compimento di condotte reiterate di minaccia e molestia varia (es. appostamenti, pedinamenti, molestie telefoniche, insulti, etc.) ed anche in condotte di per sé lecite (invio quotidiano di fiori)  nei confronti di una persona che non appartiene alla famiglia e che provoca nella vittima o uno stato grave di</a:t>
          </a:r>
          <a:r>
            <a:rPr lang="it-IT" sz="1400" b="1" dirty="0"/>
            <a:t> ansia/paura</a:t>
          </a:r>
          <a:r>
            <a:rPr lang="it-IT" sz="1400" dirty="0"/>
            <a:t> per la propria incolumità o per quella di una persona a lei vicina o un cambiamento delle proprie abitudini di vita (ad esempio la vittima non esce più da sola per paura di incontrare l’aggressore, o non esce proprio o cambia tragitto o comunque ha modificato le sue abitudini di vita); la pena va da un anno a sei anni e sei mesi.</a:t>
          </a:r>
          <a:endParaRPr lang="it-IT" sz="1400" b="0" dirty="0"/>
        </a:p>
      </dgm:t>
    </dgm:pt>
    <dgm:pt modelId="{710E7E19-ECC7-48F4-9463-E4CC6A1D7069}" type="parTrans" cxnId="{AFDC0D66-61BA-4DD0-9375-ACBF30CB8CAE}">
      <dgm:prSet/>
      <dgm:spPr/>
      <dgm:t>
        <a:bodyPr/>
        <a:lstStyle/>
        <a:p>
          <a:endParaRPr lang="it-IT"/>
        </a:p>
      </dgm:t>
    </dgm:pt>
    <dgm:pt modelId="{8DB84A54-5FFC-4B6E-84B0-9F1CC318FA23}" type="sibTrans" cxnId="{AFDC0D66-61BA-4DD0-9375-ACBF30CB8CAE}">
      <dgm:prSet/>
      <dgm:spPr/>
      <dgm:t>
        <a:bodyPr/>
        <a:lstStyle/>
        <a:p>
          <a:endParaRPr lang="it-IT"/>
        </a:p>
      </dgm:t>
    </dgm:pt>
    <dgm:pt modelId="{28B35D50-2C1C-471C-9BA5-2884A0CFA4E1}">
      <dgm:prSet/>
      <dgm:spPr/>
      <dgm:t>
        <a:bodyPr/>
        <a:lstStyle/>
        <a:p>
          <a:pPr algn="just">
            <a:buNone/>
          </a:pPr>
          <a:r>
            <a:rPr lang="it-IT" dirty="0"/>
            <a:t>E’ prevista una aggravante (fino ad 1/3 di aumento) se le condotte sono state poste in essere dal coniuge, anche separato o divorziato, o comunque da una persona legata alla vittima da una relazione sentimentale. </a:t>
          </a:r>
          <a:r>
            <a:rPr lang="it-IT" b="1" dirty="0"/>
            <a:t>Ulteriore aggravante (pena aumentata sino alla metà) se il fatto è stato commesso in danno di un minore.</a:t>
          </a:r>
          <a:endParaRPr lang="it-IT" dirty="0"/>
        </a:p>
      </dgm:t>
    </dgm:pt>
    <dgm:pt modelId="{0502C5B8-7072-49A2-88ED-E2763C5FEB72}" type="parTrans" cxnId="{8D691DFA-61E3-43C5-AE1F-C8E9C038370E}">
      <dgm:prSet/>
      <dgm:spPr/>
      <dgm:t>
        <a:bodyPr/>
        <a:lstStyle/>
        <a:p>
          <a:endParaRPr lang="it-IT"/>
        </a:p>
      </dgm:t>
    </dgm:pt>
    <dgm:pt modelId="{1AA9C4AD-E9CF-42AB-90B6-F4892FF5BE23}" type="sibTrans" cxnId="{8D691DFA-61E3-43C5-AE1F-C8E9C038370E}">
      <dgm:prSet/>
      <dgm:spPr/>
      <dgm:t>
        <a:bodyPr/>
        <a:lstStyle/>
        <a:p>
          <a:endParaRPr lang="it-IT"/>
        </a:p>
      </dgm:t>
    </dgm:pt>
    <dgm:pt modelId="{AF15EC63-B402-4BB0-B710-CDEDB0501BB4}" type="pres">
      <dgm:prSet presAssocID="{D3A1FDB0-5DD1-4CBE-9499-F83C6FF5B4A4}" presName="Name0" presStyleCnt="0">
        <dgm:presLayoutVars>
          <dgm:chMax val="7"/>
          <dgm:dir/>
          <dgm:animLvl val="lvl"/>
          <dgm:resizeHandles val="exact"/>
        </dgm:presLayoutVars>
      </dgm:prSet>
      <dgm:spPr/>
    </dgm:pt>
    <dgm:pt modelId="{643CC465-13A4-4CDB-BA4F-7ED4B824A8A3}" type="pres">
      <dgm:prSet presAssocID="{03100F68-1E4D-4E6E-8EEF-D6F59D3B37F5}" presName="circle1" presStyleLbl="node1" presStyleIdx="0" presStyleCnt="2" custFlipHor="1" custScaleX="127397" custScaleY="71161"/>
      <dgm:spPr/>
    </dgm:pt>
    <dgm:pt modelId="{BCB1A90C-9D39-4B24-ADC9-70DB4EC48B8C}" type="pres">
      <dgm:prSet presAssocID="{03100F68-1E4D-4E6E-8EEF-D6F59D3B37F5}" presName="space" presStyleCnt="0"/>
      <dgm:spPr/>
    </dgm:pt>
    <dgm:pt modelId="{1FD2505F-77DD-4CA7-B4BE-55AAFEA06142}" type="pres">
      <dgm:prSet presAssocID="{03100F68-1E4D-4E6E-8EEF-D6F59D3B37F5}" presName="rect1" presStyleLbl="alignAcc1" presStyleIdx="0" presStyleCnt="2" custScaleY="100000"/>
      <dgm:spPr/>
    </dgm:pt>
    <dgm:pt modelId="{E4BEBE64-A4DC-45BA-A17F-39FE88A21ABB}" type="pres">
      <dgm:prSet presAssocID="{28B35D50-2C1C-471C-9BA5-2884A0CFA4E1}" presName="vertSpace2" presStyleLbl="node1" presStyleIdx="0" presStyleCnt="2"/>
      <dgm:spPr/>
    </dgm:pt>
    <dgm:pt modelId="{408E35AE-6904-40CE-842E-48AC52DA57E3}" type="pres">
      <dgm:prSet presAssocID="{28B35D50-2C1C-471C-9BA5-2884A0CFA4E1}" presName="circle2" presStyleLbl="node1" presStyleIdx="1" presStyleCnt="2" custLinFactNeighborX="-57490" custLinFactNeighborY="6073"/>
      <dgm:spPr/>
    </dgm:pt>
    <dgm:pt modelId="{12EF4BF5-93CE-4AC3-996F-DF6C57BC40AF}" type="pres">
      <dgm:prSet presAssocID="{28B35D50-2C1C-471C-9BA5-2884A0CFA4E1}" presName="rect2" presStyleLbl="alignAcc1" presStyleIdx="1" presStyleCnt="2" custLinFactNeighborX="-160" custLinFactNeighborY="2834"/>
      <dgm:spPr/>
    </dgm:pt>
    <dgm:pt modelId="{B1403665-3357-47CD-A279-106071E561BB}" type="pres">
      <dgm:prSet presAssocID="{03100F68-1E4D-4E6E-8EEF-D6F59D3B37F5}" presName="rect1ParTxNoCh" presStyleLbl="alignAcc1" presStyleIdx="1" presStyleCnt="2">
        <dgm:presLayoutVars>
          <dgm:chMax val="1"/>
          <dgm:bulletEnabled val="1"/>
        </dgm:presLayoutVars>
      </dgm:prSet>
      <dgm:spPr/>
    </dgm:pt>
    <dgm:pt modelId="{AF638F03-7FBE-4C3B-BA5E-434DA6808407}" type="pres">
      <dgm:prSet presAssocID="{28B35D50-2C1C-471C-9BA5-2884A0CFA4E1}" presName="rect2ParTxNoCh" presStyleLbl="alignAcc1" presStyleIdx="1" presStyleCnt="2">
        <dgm:presLayoutVars>
          <dgm:chMax val="1"/>
          <dgm:bulletEnabled val="1"/>
        </dgm:presLayoutVars>
      </dgm:prSet>
      <dgm:spPr/>
    </dgm:pt>
  </dgm:ptLst>
  <dgm:cxnLst>
    <dgm:cxn modelId="{B0D4CC48-6EE8-4218-B8A4-1A69A97D48C8}" type="presOf" srcId="{28B35D50-2C1C-471C-9BA5-2884A0CFA4E1}" destId="{12EF4BF5-93CE-4AC3-996F-DF6C57BC40AF}" srcOrd="0" destOrd="0" presId="urn:microsoft.com/office/officeart/2005/8/layout/target3"/>
    <dgm:cxn modelId="{AFDC0D66-61BA-4DD0-9375-ACBF30CB8CAE}" srcId="{D3A1FDB0-5DD1-4CBE-9499-F83C6FF5B4A4}" destId="{03100F68-1E4D-4E6E-8EEF-D6F59D3B37F5}" srcOrd="0" destOrd="0" parTransId="{710E7E19-ECC7-48F4-9463-E4CC6A1D7069}" sibTransId="{8DB84A54-5FFC-4B6E-84B0-9F1CC318FA23}"/>
    <dgm:cxn modelId="{7E24337C-83B2-4770-B44A-27FE52BE585B}" type="presOf" srcId="{03100F68-1E4D-4E6E-8EEF-D6F59D3B37F5}" destId="{1FD2505F-77DD-4CA7-B4BE-55AAFEA06142}" srcOrd="0" destOrd="0" presId="urn:microsoft.com/office/officeart/2005/8/layout/target3"/>
    <dgm:cxn modelId="{5B3EE37F-3E76-4199-BE4C-A579A9832760}" type="presOf" srcId="{28B35D50-2C1C-471C-9BA5-2884A0CFA4E1}" destId="{AF638F03-7FBE-4C3B-BA5E-434DA6808407}" srcOrd="1" destOrd="0" presId="urn:microsoft.com/office/officeart/2005/8/layout/target3"/>
    <dgm:cxn modelId="{5E9A6AA0-7690-4E89-A75E-CD97DCB5C9E0}" type="presOf" srcId="{D3A1FDB0-5DD1-4CBE-9499-F83C6FF5B4A4}" destId="{AF15EC63-B402-4BB0-B710-CDEDB0501BB4}" srcOrd="0" destOrd="0" presId="urn:microsoft.com/office/officeart/2005/8/layout/target3"/>
    <dgm:cxn modelId="{DAF745A2-56A1-4CC1-8E17-2C4E15504CF8}" type="presOf" srcId="{03100F68-1E4D-4E6E-8EEF-D6F59D3B37F5}" destId="{B1403665-3357-47CD-A279-106071E561BB}" srcOrd="1" destOrd="0" presId="urn:microsoft.com/office/officeart/2005/8/layout/target3"/>
    <dgm:cxn modelId="{8D691DFA-61E3-43C5-AE1F-C8E9C038370E}" srcId="{D3A1FDB0-5DD1-4CBE-9499-F83C6FF5B4A4}" destId="{28B35D50-2C1C-471C-9BA5-2884A0CFA4E1}" srcOrd="1" destOrd="0" parTransId="{0502C5B8-7072-49A2-88ED-E2763C5FEB72}" sibTransId="{1AA9C4AD-E9CF-42AB-90B6-F4892FF5BE23}"/>
    <dgm:cxn modelId="{91487C01-BEAC-4582-9E55-4D020AE952EE}" type="presParOf" srcId="{AF15EC63-B402-4BB0-B710-CDEDB0501BB4}" destId="{643CC465-13A4-4CDB-BA4F-7ED4B824A8A3}" srcOrd="0" destOrd="0" presId="urn:microsoft.com/office/officeart/2005/8/layout/target3"/>
    <dgm:cxn modelId="{03B0E248-7127-401F-A15F-1410AD2EE382}" type="presParOf" srcId="{AF15EC63-B402-4BB0-B710-CDEDB0501BB4}" destId="{BCB1A90C-9D39-4B24-ADC9-70DB4EC48B8C}" srcOrd="1" destOrd="0" presId="urn:microsoft.com/office/officeart/2005/8/layout/target3"/>
    <dgm:cxn modelId="{1CD3FE2D-68FC-40BC-9E36-27554BF63FC0}" type="presParOf" srcId="{AF15EC63-B402-4BB0-B710-CDEDB0501BB4}" destId="{1FD2505F-77DD-4CA7-B4BE-55AAFEA06142}" srcOrd="2" destOrd="0" presId="urn:microsoft.com/office/officeart/2005/8/layout/target3"/>
    <dgm:cxn modelId="{8A325567-618E-4BF9-8BD5-EAD1A5A2A484}" type="presParOf" srcId="{AF15EC63-B402-4BB0-B710-CDEDB0501BB4}" destId="{E4BEBE64-A4DC-45BA-A17F-39FE88A21ABB}" srcOrd="3" destOrd="0" presId="urn:microsoft.com/office/officeart/2005/8/layout/target3"/>
    <dgm:cxn modelId="{8444FF32-A3DB-4998-A657-E4E180771AC3}" type="presParOf" srcId="{AF15EC63-B402-4BB0-B710-CDEDB0501BB4}" destId="{408E35AE-6904-40CE-842E-48AC52DA57E3}" srcOrd="4" destOrd="0" presId="urn:microsoft.com/office/officeart/2005/8/layout/target3"/>
    <dgm:cxn modelId="{D6B734E3-B294-4951-92BD-AF67B7BCE215}" type="presParOf" srcId="{AF15EC63-B402-4BB0-B710-CDEDB0501BB4}" destId="{12EF4BF5-93CE-4AC3-996F-DF6C57BC40AF}" srcOrd="5" destOrd="0" presId="urn:microsoft.com/office/officeart/2005/8/layout/target3"/>
    <dgm:cxn modelId="{1511CC52-0BB4-46E7-B3B7-90F9C1D339D0}" type="presParOf" srcId="{AF15EC63-B402-4BB0-B710-CDEDB0501BB4}" destId="{B1403665-3357-47CD-A279-106071E561BB}" srcOrd="6" destOrd="0" presId="urn:microsoft.com/office/officeart/2005/8/layout/target3"/>
    <dgm:cxn modelId="{0E0B66D3-3FD9-4241-972F-67AB3240506C}" type="presParOf" srcId="{AF15EC63-B402-4BB0-B710-CDEDB0501BB4}" destId="{AF638F03-7FBE-4C3B-BA5E-434DA6808407}"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0AB9C-AF29-45CF-9F5B-7C1BF206065A}">
      <dsp:nvSpPr>
        <dsp:cNvPr id="0" name=""/>
        <dsp:cNvSpPr/>
      </dsp:nvSpPr>
      <dsp:spPr>
        <a:xfrm>
          <a:off x="1481087" y="0"/>
          <a:ext cx="4580369" cy="4580369"/>
        </a:xfrm>
        <a:prstGeom prst="triangl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A6F563D2-2A4C-4472-B203-2F2DBFF73BBA}">
      <dsp:nvSpPr>
        <dsp:cNvPr id="0" name=""/>
        <dsp:cNvSpPr/>
      </dsp:nvSpPr>
      <dsp:spPr>
        <a:xfrm>
          <a:off x="3771272" y="460497"/>
          <a:ext cx="2977239" cy="1084259"/>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it-IT" sz="1800" kern="1200" dirty="0">
              <a:solidFill>
                <a:srgbClr val="FF0000"/>
              </a:solidFill>
            </a:rPr>
            <a:t>La Convenzione ha l’obiettivo di:</a:t>
          </a:r>
        </a:p>
      </dsp:txBody>
      <dsp:txXfrm>
        <a:off x="3824201" y="513426"/>
        <a:ext cx="2871381" cy="978401"/>
      </dsp:txXfrm>
    </dsp:sp>
    <dsp:sp modelId="{EDD713E8-5387-4D62-8656-DC5725027497}">
      <dsp:nvSpPr>
        <dsp:cNvPr id="0" name=""/>
        <dsp:cNvSpPr/>
      </dsp:nvSpPr>
      <dsp:spPr>
        <a:xfrm>
          <a:off x="3771272" y="1680288"/>
          <a:ext cx="2977239" cy="1084259"/>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just" defTabSz="533400" rtl="0">
            <a:lnSpc>
              <a:spcPct val="90000"/>
            </a:lnSpc>
            <a:spcBef>
              <a:spcPct val="0"/>
            </a:spcBef>
            <a:spcAft>
              <a:spcPct val="35000"/>
            </a:spcAft>
            <a:buNone/>
          </a:pPr>
          <a:r>
            <a:rPr lang="it-IT" sz="1200" kern="1200" dirty="0">
              <a:solidFill>
                <a:srgbClr val="002060"/>
              </a:solidFill>
            </a:rPr>
            <a:t>a</a:t>
          </a:r>
          <a:r>
            <a:rPr lang="it-IT" sz="1200" kern="1200" dirty="0"/>
            <a:t>)</a:t>
          </a:r>
          <a:r>
            <a:rPr lang="it-IT" sz="1400" kern="1200" dirty="0"/>
            <a:t> </a:t>
          </a:r>
          <a:r>
            <a:rPr lang="it-IT" sz="1400" kern="1200" dirty="0">
              <a:solidFill>
                <a:srgbClr val="002060"/>
              </a:solidFill>
            </a:rPr>
            <a:t>proteggere le donne da ogni forma di violenza e prevenire, perseguire ed eliminare la violenza contro le donne  e la violenza domestica;</a:t>
          </a:r>
        </a:p>
      </dsp:txBody>
      <dsp:txXfrm>
        <a:off x="3824201" y="1733217"/>
        <a:ext cx="2871381" cy="978401"/>
      </dsp:txXfrm>
    </dsp:sp>
    <dsp:sp modelId="{5973E657-650B-4AAC-AE98-9285C2CD4764}">
      <dsp:nvSpPr>
        <dsp:cNvPr id="0" name=""/>
        <dsp:cNvSpPr/>
      </dsp:nvSpPr>
      <dsp:spPr>
        <a:xfrm>
          <a:off x="3771272" y="2900080"/>
          <a:ext cx="2977239" cy="1084259"/>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just" defTabSz="533400" rtl="0">
            <a:lnSpc>
              <a:spcPct val="90000"/>
            </a:lnSpc>
            <a:spcBef>
              <a:spcPct val="0"/>
            </a:spcBef>
            <a:spcAft>
              <a:spcPct val="35000"/>
            </a:spcAft>
            <a:buNone/>
          </a:pPr>
          <a:r>
            <a:rPr lang="it-IT" sz="1200" kern="1200" dirty="0">
              <a:solidFill>
                <a:srgbClr val="002060"/>
              </a:solidFill>
            </a:rPr>
            <a:t>b) contribuire ad eliminare ogni forma di discriminazione contro le donne e promuovere la concreta parità tra i sessi, ivi compreso rafforzando l’autonomia e l’autodeterminazione delle donne;</a:t>
          </a:r>
        </a:p>
      </dsp:txBody>
      <dsp:txXfrm>
        <a:off x="3824201" y="2953009"/>
        <a:ext cx="2871381" cy="978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CC465-13A4-4CDB-BA4F-7ED4B824A8A3}">
      <dsp:nvSpPr>
        <dsp:cNvPr id="0" name=""/>
        <dsp:cNvSpPr/>
      </dsp:nvSpPr>
      <dsp:spPr>
        <a:xfrm>
          <a:off x="0" y="117349"/>
          <a:ext cx="4543232" cy="4543232"/>
        </a:xfrm>
        <a:prstGeom prst="pie">
          <a:avLst>
            <a:gd name="adj1" fmla="val 5400000"/>
            <a:gd name="adj2" fmla="val 1620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FD2505F-77DD-4CA7-B4BE-55AAFEA06142}">
      <dsp:nvSpPr>
        <dsp:cNvPr id="0" name=""/>
        <dsp:cNvSpPr/>
      </dsp:nvSpPr>
      <dsp:spPr>
        <a:xfrm>
          <a:off x="2271616" y="117349"/>
          <a:ext cx="5300437" cy="4543232"/>
        </a:xfrm>
        <a:prstGeom prst="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it-IT" sz="1600" kern="1200" dirty="0"/>
            <a:t>Reato  abituale:  reiterazione nel tempo di condotte vessatorie in danno di una persona della famiglia: (da 3 a 7 anni di reclusione)</a:t>
          </a:r>
          <a:endParaRPr lang="it-IT" sz="1600" b="0" kern="1200" dirty="0"/>
        </a:p>
      </dsp:txBody>
      <dsp:txXfrm>
        <a:off x="2271616" y="117349"/>
        <a:ext cx="5300437" cy="965436"/>
      </dsp:txXfrm>
    </dsp:sp>
    <dsp:sp modelId="{FF4A0510-CAF5-47A0-8364-7CBD576CC2C9}">
      <dsp:nvSpPr>
        <dsp:cNvPr id="0" name=""/>
        <dsp:cNvSpPr/>
      </dsp:nvSpPr>
      <dsp:spPr>
        <a:xfrm>
          <a:off x="596299" y="1082786"/>
          <a:ext cx="3350633" cy="3350633"/>
        </a:xfrm>
        <a:prstGeom prst="pie">
          <a:avLst>
            <a:gd name="adj1" fmla="val 5400000"/>
            <a:gd name="adj2" fmla="val 16200000"/>
          </a:avLst>
        </a:prstGeom>
        <a:gradFill rotWithShape="0">
          <a:gsLst>
            <a:gs pos="0">
              <a:schemeClr val="accent3">
                <a:hueOff val="2189301"/>
                <a:satOff val="-16877"/>
                <a:lumOff val="458"/>
                <a:alphaOff val="0"/>
                <a:tint val="98000"/>
                <a:lumMod val="114000"/>
              </a:schemeClr>
            </a:gs>
            <a:gs pos="100000">
              <a:schemeClr val="accent3">
                <a:hueOff val="2189301"/>
                <a:satOff val="-16877"/>
                <a:lumOff val="458"/>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0A24209-2F59-4F03-B365-C055FF149FE3}">
      <dsp:nvSpPr>
        <dsp:cNvPr id="0" name=""/>
        <dsp:cNvSpPr/>
      </dsp:nvSpPr>
      <dsp:spPr>
        <a:xfrm>
          <a:off x="2271616" y="1082786"/>
          <a:ext cx="5300437" cy="3350633"/>
        </a:xfrm>
        <a:prstGeom prst="rect">
          <a:avLst/>
        </a:prstGeom>
        <a:solidFill>
          <a:schemeClr val="lt1">
            <a:alpha val="90000"/>
            <a:hueOff val="0"/>
            <a:satOff val="0"/>
            <a:lumOff val="0"/>
            <a:alphaOff val="0"/>
          </a:schemeClr>
        </a:solidFill>
        <a:ln w="9525" cap="rnd" cmpd="sng" algn="ctr">
          <a:solidFill>
            <a:schemeClr val="accent3">
              <a:hueOff val="2189301"/>
              <a:satOff val="-16877"/>
              <a:lumOff val="458"/>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it-IT" sz="1400" kern="1200" dirty="0"/>
            <a:t>E’ prevista una aggravante se il reato è commesso in danno o in presenza di minori: in tal caso la pena è aumentata sino alla metà (quindi dai 4 anni e mezzo ai dieci anni e mezzo)</a:t>
          </a:r>
        </a:p>
      </dsp:txBody>
      <dsp:txXfrm>
        <a:off x="2271616" y="1082786"/>
        <a:ext cx="5300437" cy="965436"/>
      </dsp:txXfrm>
    </dsp:sp>
    <dsp:sp modelId="{F1587CC0-FCD0-4F58-9EF3-34AC0DC60152}">
      <dsp:nvSpPr>
        <dsp:cNvPr id="0" name=""/>
        <dsp:cNvSpPr/>
      </dsp:nvSpPr>
      <dsp:spPr>
        <a:xfrm>
          <a:off x="1192598" y="2048223"/>
          <a:ext cx="2158035" cy="2158035"/>
        </a:xfrm>
        <a:prstGeom prst="pie">
          <a:avLst>
            <a:gd name="adj1" fmla="val 5400000"/>
            <a:gd name="adj2" fmla="val 16200000"/>
          </a:avLst>
        </a:prstGeom>
        <a:gradFill rotWithShape="0">
          <a:gsLst>
            <a:gs pos="0">
              <a:schemeClr val="accent3">
                <a:hueOff val="4378602"/>
                <a:satOff val="-33755"/>
                <a:lumOff val="915"/>
                <a:alphaOff val="0"/>
                <a:tint val="98000"/>
                <a:lumMod val="114000"/>
              </a:schemeClr>
            </a:gs>
            <a:gs pos="100000">
              <a:schemeClr val="accent3">
                <a:hueOff val="4378602"/>
                <a:satOff val="-33755"/>
                <a:lumOff val="915"/>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C53478-4E52-46F2-A8A5-B31EDB600268}">
      <dsp:nvSpPr>
        <dsp:cNvPr id="0" name=""/>
        <dsp:cNvSpPr/>
      </dsp:nvSpPr>
      <dsp:spPr>
        <a:xfrm>
          <a:off x="2271616" y="2048223"/>
          <a:ext cx="5300437" cy="2158035"/>
        </a:xfrm>
        <a:prstGeom prst="rect">
          <a:avLst/>
        </a:prstGeom>
        <a:solidFill>
          <a:schemeClr val="lt1">
            <a:alpha val="90000"/>
            <a:hueOff val="0"/>
            <a:satOff val="0"/>
            <a:lumOff val="0"/>
            <a:alphaOff val="0"/>
          </a:schemeClr>
        </a:solidFill>
        <a:ln w="9525" cap="rnd" cmpd="sng" algn="ctr">
          <a:solidFill>
            <a:schemeClr val="accent3">
              <a:hueOff val="4378602"/>
              <a:satOff val="-33755"/>
              <a:lumOff val="915"/>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it-IT" sz="1200" kern="1200" dirty="0"/>
        </a:p>
        <a:p>
          <a:pPr marL="0" lvl="0" indent="0" algn="just" defTabSz="533400">
            <a:lnSpc>
              <a:spcPct val="90000"/>
            </a:lnSpc>
            <a:spcBef>
              <a:spcPct val="0"/>
            </a:spcBef>
            <a:spcAft>
              <a:spcPct val="35000"/>
            </a:spcAft>
            <a:buNone/>
          </a:pPr>
          <a:r>
            <a:rPr lang="it-IT" sz="1200" kern="1200" dirty="0"/>
            <a:t>La legge 1433/2025 ( che ha introdotto il delitto di femminicidio) ha previsto un aumento della pena (da un terzo alla metà “</a:t>
          </a:r>
          <a:r>
            <a:rPr lang="it-IT" sz="1200" i="1" kern="1200" dirty="0"/>
            <a:t>se il fatto è commesso come atto di discriminazione o di odio verso la persona offesa in quanto donna o per reprimere l’esercizio dei suoi diritti o delle sue libertà o comunque l’espressione della sua personalità”.</a:t>
          </a:r>
        </a:p>
        <a:p>
          <a:pPr marL="0" lvl="0" indent="0" algn="just" defTabSz="533400">
            <a:lnSpc>
              <a:spcPct val="90000"/>
            </a:lnSpc>
            <a:spcBef>
              <a:spcPct val="0"/>
            </a:spcBef>
            <a:spcAft>
              <a:spcPct val="35000"/>
            </a:spcAft>
            <a:buNone/>
          </a:pPr>
          <a:endParaRPr lang="it-IT" sz="900" i="1" kern="1200" dirty="0"/>
        </a:p>
        <a:p>
          <a:pPr marL="0" lvl="0" indent="0" algn="ctr" defTabSz="533400">
            <a:lnSpc>
              <a:spcPct val="90000"/>
            </a:lnSpc>
            <a:spcBef>
              <a:spcPct val="0"/>
            </a:spcBef>
            <a:spcAft>
              <a:spcPct val="35000"/>
            </a:spcAft>
            <a:buNone/>
          </a:pPr>
          <a:r>
            <a:rPr lang="it-IT" sz="900" kern="1200" dirty="0"/>
            <a:t>.</a:t>
          </a:r>
        </a:p>
      </dsp:txBody>
      <dsp:txXfrm>
        <a:off x="2271616" y="2048223"/>
        <a:ext cx="5300437" cy="965436"/>
      </dsp:txXfrm>
    </dsp:sp>
    <dsp:sp modelId="{04F00369-9AC3-456D-A287-B34866351403}">
      <dsp:nvSpPr>
        <dsp:cNvPr id="0" name=""/>
        <dsp:cNvSpPr/>
      </dsp:nvSpPr>
      <dsp:spPr>
        <a:xfrm>
          <a:off x="1788897" y="3013660"/>
          <a:ext cx="965436" cy="965436"/>
        </a:xfrm>
        <a:prstGeom prst="pie">
          <a:avLst>
            <a:gd name="adj1" fmla="val 5400000"/>
            <a:gd name="adj2" fmla="val 16200000"/>
          </a:avLst>
        </a:prstGeom>
        <a:gradFill rotWithShape="0">
          <a:gsLst>
            <a:gs pos="0">
              <a:schemeClr val="accent3">
                <a:hueOff val="6567903"/>
                <a:satOff val="-50632"/>
                <a:lumOff val="1373"/>
                <a:alphaOff val="0"/>
                <a:tint val="98000"/>
                <a:lumMod val="114000"/>
              </a:schemeClr>
            </a:gs>
            <a:gs pos="100000">
              <a:schemeClr val="accent3">
                <a:hueOff val="6567903"/>
                <a:satOff val="-50632"/>
                <a:lumOff val="137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31DD60-20A5-4876-9DBC-4A5FE6B3CA5C}">
      <dsp:nvSpPr>
        <dsp:cNvPr id="0" name=""/>
        <dsp:cNvSpPr/>
      </dsp:nvSpPr>
      <dsp:spPr>
        <a:xfrm>
          <a:off x="2271616" y="3013660"/>
          <a:ext cx="5300437" cy="965436"/>
        </a:xfrm>
        <a:prstGeom prst="rect">
          <a:avLst/>
        </a:prstGeom>
        <a:solidFill>
          <a:schemeClr val="lt1">
            <a:alpha val="90000"/>
            <a:hueOff val="0"/>
            <a:satOff val="0"/>
            <a:lumOff val="0"/>
            <a:alphaOff val="0"/>
          </a:schemeClr>
        </a:solidFill>
        <a:ln w="9525" cap="rnd" cmpd="sng" algn="ctr">
          <a:solidFill>
            <a:schemeClr val="accent3">
              <a:hueOff val="6567903"/>
              <a:satOff val="-50632"/>
              <a:lumOff val="1373"/>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it-IT" sz="1900" kern="1200" dirty="0"/>
            <a:t>Il delitto di maltrattamenti è un delitto perseguibile d’ufficio: la </a:t>
          </a:r>
          <a:r>
            <a:rPr lang="it-IT" sz="1900" kern="1200" dirty="0" err="1"/>
            <a:t>p.o.</a:t>
          </a:r>
          <a:r>
            <a:rPr lang="it-IT" sz="1900" kern="1200" dirty="0"/>
            <a:t> non può più tornare indietro</a:t>
          </a:r>
        </a:p>
      </dsp:txBody>
      <dsp:txXfrm>
        <a:off x="2271616" y="3013660"/>
        <a:ext cx="5300437" cy="965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CC465-13A4-4CDB-BA4F-7ED4B824A8A3}">
      <dsp:nvSpPr>
        <dsp:cNvPr id="0" name=""/>
        <dsp:cNvSpPr/>
      </dsp:nvSpPr>
      <dsp:spPr>
        <a:xfrm flipH="1">
          <a:off x="-365925" y="0"/>
          <a:ext cx="6806263" cy="380182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2505F-77DD-4CA7-B4BE-55AAFEA06142}">
      <dsp:nvSpPr>
        <dsp:cNvPr id="0" name=""/>
        <dsp:cNvSpPr/>
      </dsp:nvSpPr>
      <dsp:spPr>
        <a:xfrm>
          <a:off x="3037206" y="0"/>
          <a:ext cx="6435903" cy="5342562"/>
        </a:xfrm>
        <a:prstGeom prst="rect">
          <a:avLst/>
        </a:prstGeom>
        <a:solidFill>
          <a:srgbClr val="92D05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it-IT" sz="1400" kern="1200" dirty="0"/>
            <a:t>Il reato consiste nel compimento di condotte reiterate di minaccia e molestia varia (es. appostamenti, pedinamenti, molestie telefoniche, insulti, etc.) ed anche in condotte di per sé lecite (invio quotidiano di fiori)  nei confronti di una persona che non appartiene alla famiglia e che provoca nella vittima o uno stato grave di</a:t>
          </a:r>
          <a:r>
            <a:rPr lang="it-IT" sz="1400" b="1" kern="1200" dirty="0"/>
            <a:t> ansia/paura</a:t>
          </a:r>
          <a:r>
            <a:rPr lang="it-IT" sz="1400" kern="1200" dirty="0"/>
            <a:t> per la propria incolumità o per quella di una persona a lei vicina o un cambiamento delle proprie abitudini di vita (ad esempio la vittima non esce più da sola per paura di incontrare l’aggressore, o non esce proprio o cambia tragitto o comunque ha modificato le sue abitudini di vita); la pena va da un anno a sei anni e sei mesi.</a:t>
          </a:r>
          <a:endParaRPr lang="it-IT" sz="1400" b="0" kern="1200" dirty="0"/>
        </a:p>
      </dsp:txBody>
      <dsp:txXfrm>
        <a:off x="3037206" y="0"/>
        <a:ext cx="6435903" cy="2537716"/>
      </dsp:txXfrm>
    </dsp:sp>
    <dsp:sp modelId="{408E35AE-6904-40CE-842E-48AC52DA57E3}">
      <dsp:nvSpPr>
        <dsp:cNvPr id="0" name=""/>
        <dsp:cNvSpPr/>
      </dsp:nvSpPr>
      <dsp:spPr>
        <a:xfrm>
          <a:off x="309414" y="2691832"/>
          <a:ext cx="2537716" cy="2537716"/>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F4BF5-93CE-4AC3-996F-DF6C57BC40AF}">
      <dsp:nvSpPr>
        <dsp:cNvPr id="0" name=""/>
        <dsp:cNvSpPr/>
      </dsp:nvSpPr>
      <dsp:spPr>
        <a:xfrm>
          <a:off x="3026908" y="2609635"/>
          <a:ext cx="6435903" cy="2537716"/>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it-IT" sz="2100" kern="1200" dirty="0"/>
            <a:t>E’ prevista una aggravante (fino ad 1/3 di aumento) se le condotte sono state poste in essere dal coniuge, anche separato o divorziato, o comunque da una persona legata alla vittima da una relazione sentimentale. </a:t>
          </a:r>
          <a:r>
            <a:rPr lang="it-IT" sz="2100" b="1" kern="1200" dirty="0"/>
            <a:t>Ulteriore aggravante (pena aumentata sino alla metà) se il fatto è stato commesso in danno di un minore.</a:t>
          </a:r>
          <a:endParaRPr lang="it-IT" sz="2100" kern="1200" dirty="0"/>
        </a:p>
      </dsp:txBody>
      <dsp:txXfrm>
        <a:off x="3026908" y="2609635"/>
        <a:ext cx="6435903" cy="25377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CEFF8-2188-4B65-A7CC-89016988A092}" type="datetimeFigureOut">
              <a:rPr lang="it-IT" smtClean="0"/>
              <a:t>12/04/26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64CA7-9C85-4A29-8756-A4CCE7863E1C}" type="slidenum">
              <a:rPr lang="it-IT" smtClean="0"/>
              <a:t>‹N›</a:t>
            </a:fld>
            <a:endParaRPr lang="it-IT"/>
          </a:p>
        </p:txBody>
      </p:sp>
    </p:spTree>
    <p:extLst>
      <p:ext uri="{BB962C8B-B14F-4D97-AF65-F5344CB8AC3E}">
        <p14:creationId xmlns:p14="http://schemas.microsoft.com/office/powerpoint/2010/main" val="222385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65815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801823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3390512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97149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690951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4227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4012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410675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46207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09445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94381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98312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33A6B5B-DFA7-4FE1-B5B0-E50031E656D7}" type="datetimeFigureOut">
              <a:rPr lang="it-IT" smtClean="0"/>
              <a:t>12/04/26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76526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209902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71324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8310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33A6B5B-DFA7-4FE1-B5B0-E50031E656D7}" type="datetimeFigureOut">
              <a:rPr lang="it-IT" smtClean="0"/>
              <a:t>12/04/26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676651C-4FFE-4A55-9163-8E68B5FB1EC5}" type="slidenum">
              <a:rPr lang="it-IT" smtClean="0"/>
              <a:t>‹N›</a:t>
            </a:fld>
            <a:endParaRPr lang="it-IT"/>
          </a:p>
        </p:txBody>
      </p:sp>
    </p:spTree>
    <p:extLst>
      <p:ext uri="{BB962C8B-B14F-4D97-AF65-F5344CB8AC3E}">
        <p14:creationId xmlns:p14="http://schemas.microsoft.com/office/powerpoint/2010/main" val="158657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3A6B5B-DFA7-4FE1-B5B0-E50031E656D7}" type="datetimeFigureOut">
              <a:rPr lang="it-IT" smtClean="0"/>
              <a:t>12/04/26</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676651C-4FFE-4A55-9163-8E68B5FB1EC5}" type="slidenum">
              <a:rPr lang="it-IT" smtClean="0"/>
              <a:t>‹N›</a:t>
            </a:fld>
            <a:endParaRPr lang="it-IT"/>
          </a:p>
        </p:txBody>
      </p:sp>
    </p:spTree>
    <p:extLst>
      <p:ext uri="{BB962C8B-B14F-4D97-AF65-F5344CB8AC3E}">
        <p14:creationId xmlns:p14="http://schemas.microsoft.com/office/powerpoint/2010/main" val="2745091764"/>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vestiti, persona, bianco e nero, nero&#10;&#10;Descrizione generata automaticamente">
            <a:extLst>
              <a:ext uri="{FF2B5EF4-FFF2-40B4-BE49-F238E27FC236}">
                <a16:creationId xmlns:a16="http://schemas.microsoft.com/office/drawing/2014/main" id="{4F6C29C4-4738-741D-DEFD-1AC56214B64A}"/>
              </a:ext>
            </a:extLst>
          </p:cNvPr>
          <p:cNvPicPr>
            <a:picLocks noChangeAspect="1"/>
          </p:cNvPicPr>
          <p:nvPr/>
        </p:nvPicPr>
        <p:blipFill rotWithShape="1">
          <a:blip r:embed="rId2">
            <a:alphaModFix amt="40000"/>
          </a:blip>
          <a:srcRect r="6" b="5787"/>
          <a:stretch>
            <a:fillRect/>
          </a:stretch>
        </p:blipFill>
        <p:spPr>
          <a:xfrm>
            <a:off x="20" y="10"/>
            <a:ext cx="6089884" cy="3428990"/>
          </a:xfrm>
          <a:prstGeom prst="rect">
            <a:avLst/>
          </a:prstGeom>
        </p:spPr>
      </p:pic>
      <p:pic>
        <p:nvPicPr>
          <p:cNvPr id="6" name="Immagine 5">
            <a:extLst>
              <a:ext uri="{FF2B5EF4-FFF2-40B4-BE49-F238E27FC236}">
                <a16:creationId xmlns:a16="http://schemas.microsoft.com/office/drawing/2014/main" id="{CFF6E8B5-1C6E-EA81-2BC5-93AE50F5424C}"/>
              </a:ext>
            </a:extLst>
          </p:cNvPr>
          <p:cNvPicPr>
            <a:picLocks noChangeAspect="1"/>
          </p:cNvPicPr>
          <p:nvPr/>
        </p:nvPicPr>
        <p:blipFill>
          <a:blip r:embed="rId3">
            <a:alphaModFix amt="40000"/>
          </a:blip>
          <a:srcRect t="8800" r="-2" b="29617"/>
          <a:stretch>
            <a:fillRect/>
          </a:stretch>
        </p:blipFill>
        <p:spPr>
          <a:xfrm>
            <a:off x="6266808" y="99418"/>
            <a:ext cx="5925192" cy="3329581"/>
          </a:xfrm>
          <a:prstGeom prst="rect">
            <a:avLst/>
          </a:prstGeom>
        </p:spPr>
      </p:pic>
      <p:pic>
        <p:nvPicPr>
          <p:cNvPr id="5" name="Immagine 4" descr="Il contrasto alla violenza di genere va online con seminari ...">
            <a:extLst>
              <a:ext uri="{FF2B5EF4-FFF2-40B4-BE49-F238E27FC236}">
                <a16:creationId xmlns:a16="http://schemas.microsoft.com/office/drawing/2014/main" id="{D1296CCB-8216-FD84-482E-7A5C5C516956}"/>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100"/>
          <a:stretch>
            <a:fillRect/>
          </a:stretch>
        </p:blipFill>
        <p:spPr bwMode="auto">
          <a:xfrm>
            <a:off x="20" y="3429000"/>
            <a:ext cx="6089884" cy="3429000"/>
          </a:xfrm>
          <a:prstGeom prst="rect">
            <a:avLst/>
          </a:prstGeom>
          <a:noFill/>
        </p:spPr>
      </p:pic>
      <p:pic>
        <p:nvPicPr>
          <p:cNvPr id="3" name="Immagine 2" descr="Immagine che contiene Viso umano, disegno, arte, cartone animato&#10;&#10;Descrizione generata automaticamente">
            <a:extLst>
              <a:ext uri="{FF2B5EF4-FFF2-40B4-BE49-F238E27FC236}">
                <a16:creationId xmlns:a16="http://schemas.microsoft.com/office/drawing/2014/main" id="{E388F090-C72F-3A66-A42E-38EC892DC5DB}"/>
              </a:ext>
            </a:extLst>
          </p:cNvPr>
          <p:cNvPicPr>
            <a:picLocks noChangeAspect="1"/>
          </p:cNvPicPr>
          <p:nvPr/>
        </p:nvPicPr>
        <p:blipFill rotWithShape="1">
          <a:blip r:embed="rId5">
            <a:alphaModFix amt="40000"/>
          </a:blip>
          <a:srcRect r="2" b="52"/>
          <a:stretch>
            <a:fillRect/>
          </a:stretch>
        </p:blipFill>
        <p:spPr>
          <a:xfrm>
            <a:off x="6092952" y="3429000"/>
            <a:ext cx="6099048" cy="3429000"/>
          </a:xfrm>
          <a:prstGeom prst="rect">
            <a:avLst/>
          </a:prstGeom>
        </p:spPr>
      </p:pic>
      <p:sp>
        <p:nvSpPr>
          <p:cNvPr id="2" name="Titolo 1">
            <a:extLst>
              <a:ext uri="{FF2B5EF4-FFF2-40B4-BE49-F238E27FC236}">
                <a16:creationId xmlns:a16="http://schemas.microsoft.com/office/drawing/2014/main" id="{4F2B57F5-3D12-205D-C8FA-1111EE639257}"/>
              </a:ext>
            </a:extLst>
          </p:cNvPr>
          <p:cNvSpPr>
            <a:spLocks noGrp="1"/>
          </p:cNvSpPr>
          <p:nvPr>
            <p:ph type="ctrTitle"/>
          </p:nvPr>
        </p:nvSpPr>
        <p:spPr>
          <a:xfrm>
            <a:off x="1154955" y="1767016"/>
            <a:ext cx="9929056" cy="3966520"/>
          </a:xfrm>
        </p:spPr>
        <p:txBody>
          <a:bodyPr>
            <a:normAutofit fontScale="90000"/>
          </a:bodyPr>
          <a:lstStyle/>
          <a:p>
            <a:pPr algn="ctr">
              <a:lnSpc>
                <a:spcPct val="90000"/>
              </a:lnSpc>
            </a:pPr>
            <a:r>
              <a:rPr lang="it-IT" b="1" dirty="0">
                <a:solidFill>
                  <a:schemeClr val="tx1"/>
                </a:solidFill>
              </a:rPr>
              <a:t>La violenza di genere: ambiti di intervento, profili processuali e culturali </a:t>
            </a:r>
          </a:p>
        </p:txBody>
      </p:sp>
    </p:spTree>
    <p:extLst>
      <p:ext uri="{BB962C8B-B14F-4D97-AF65-F5344CB8AC3E}">
        <p14:creationId xmlns:p14="http://schemas.microsoft.com/office/powerpoint/2010/main" val="1941761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18500" y="216413"/>
            <a:ext cx="10048126" cy="939202"/>
          </a:xfrm>
          <a:solidFill>
            <a:schemeClr val="bg2"/>
          </a:solidFill>
        </p:spPr>
        <p:txBody>
          <a:bodyPr/>
          <a:lstStyle/>
          <a:p>
            <a:pPr algn="ctr"/>
            <a:r>
              <a:rPr lang="it-IT" sz="4000" b="1" dirty="0">
                <a:solidFill>
                  <a:srgbClr val="FF0000"/>
                </a:solidFill>
              </a:rPr>
              <a:t>Maltrattamenti in famiglia (art. 572 c.p.)</a:t>
            </a:r>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1891595767"/>
              </p:ext>
            </p:extLst>
          </p:nvPr>
        </p:nvGraphicFramePr>
        <p:xfrm>
          <a:off x="3503488" y="1229361"/>
          <a:ext cx="7572054" cy="4777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8B40E717-BCC9-4751-E2D9-1F6E2DE23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370" y="2083584"/>
            <a:ext cx="2681554" cy="2991849"/>
          </a:xfrm>
          <a:prstGeom prst="rect">
            <a:avLst/>
          </a:prstGeom>
        </p:spPr>
      </p:pic>
    </p:spTree>
    <p:extLst>
      <p:ext uri="{BB962C8B-B14F-4D97-AF65-F5344CB8AC3E}">
        <p14:creationId xmlns:p14="http://schemas.microsoft.com/office/powerpoint/2010/main" val="164540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86FBA-4609-6FFF-CD20-89F8A7640377}"/>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9D8B0051-3260-F447-C33B-5368F7402AB5}"/>
              </a:ext>
            </a:extLst>
          </p:cNvPr>
          <p:cNvSpPr>
            <a:spLocks noGrp="1"/>
          </p:cNvSpPr>
          <p:nvPr>
            <p:ph type="title"/>
          </p:nvPr>
        </p:nvSpPr>
        <p:spPr>
          <a:xfrm>
            <a:off x="832207" y="20548"/>
            <a:ext cx="9378593" cy="1458930"/>
          </a:xfrm>
          <a:solidFill>
            <a:schemeClr val="bg2"/>
          </a:solidFill>
        </p:spPr>
        <p:txBody>
          <a:bodyPr/>
          <a:lstStyle/>
          <a:p>
            <a:pPr algn="ctr"/>
            <a:r>
              <a:rPr lang="it-IT" sz="3800" b="1" dirty="0">
                <a:solidFill>
                  <a:srgbClr val="FF0000"/>
                </a:solidFill>
              </a:rPr>
              <a:t>ATTI PERSECUTORI (STALKING) </a:t>
            </a:r>
            <a:br>
              <a:rPr lang="it-IT" sz="3800" b="1" dirty="0">
                <a:solidFill>
                  <a:srgbClr val="FF0000"/>
                </a:solidFill>
              </a:rPr>
            </a:br>
            <a:r>
              <a:rPr lang="it-IT" sz="3800" b="1" dirty="0">
                <a:solidFill>
                  <a:srgbClr val="FF0000"/>
                </a:solidFill>
              </a:rPr>
              <a:t>art. 612 bis c.p.</a:t>
            </a:r>
            <a:endParaRPr lang="it-IT" sz="3800" dirty="0">
              <a:solidFill>
                <a:srgbClr val="FF0000"/>
              </a:solidFill>
            </a:endParaRPr>
          </a:p>
        </p:txBody>
      </p:sp>
      <p:graphicFrame>
        <p:nvGraphicFramePr>
          <p:cNvPr id="6" name="Segnaposto contenuto 5">
            <a:extLst>
              <a:ext uri="{FF2B5EF4-FFF2-40B4-BE49-F238E27FC236}">
                <a16:creationId xmlns:a16="http://schemas.microsoft.com/office/drawing/2014/main" id="{CDA159E5-F414-3495-A503-9F97FEA3424F}"/>
              </a:ext>
            </a:extLst>
          </p:cNvPr>
          <p:cNvGraphicFramePr>
            <a:graphicFrameLocks noGrp="1"/>
          </p:cNvGraphicFramePr>
          <p:nvPr>
            <p:ph idx="1"/>
            <p:extLst>
              <p:ext uri="{D42A27DB-BD31-4B8C-83A1-F6EECF244321}">
                <p14:modId xmlns:p14="http://schemas.microsoft.com/office/powerpoint/2010/main" val="2576574831"/>
              </p:ext>
            </p:extLst>
          </p:nvPr>
        </p:nvGraphicFramePr>
        <p:xfrm>
          <a:off x="1816813" y="1515438"/>
          <a:ext cx="9107184" cy="5342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36ADE093-ECE5-31B4-9035-99EFB650B2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77" y="1515438"/>
            <a:ext cx="3452116" cy="5173038"/>
          </a:xfrm>
          <a:prstGeom prst="rect">
            <a:avLst/>
          </a:prstGeom>
        </p:spPr>
      </p:pic>
    </p:spTree>
    <p:extLst>
      <p:ext uri="{BB962C8B-B14F-4D97-AF65-F5344CB8AC3E}">
        <p14:creationId xmlns:p14="http://schemas.microsoft.com/office/powerpoint/2010/main" val="276714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F7F6CA-95AC-1DEA-7061-8087A6D0BCBE}"/>
              </a:ext>
            </a:extLst>
          </p:cNvPr>
          <p:cNvSpPr>
            <a:spLocks noGrp="1"/>
          </p:cNvSpPr>
          <p:nvPr>
            <p:ph type="title"/>
          </p:nvPr>
        </p:nvSpPr>
        <p:spPr>
          <a:xfrm>
            <a:off x="648930" y="629267"/>
            <a:ext cx="9460842" cy="1271452"/>
          </a:xfrm>
          <a:solidFill>
            <a:schemeClr val="accent6">
              <a:lumMod val="40000"/>
              <a:lumOff val="60000"/>
            </a:schemeClr>
          </a:solidFill>
        </p:spPr>
        <p:txBody>
          <a:bodyPr>
            <a:normAutofit fontScale="90000"/>
          </a:bodyPr>
          <a:lstStyle/>
          <a:p>
            <a:pPr algn="ctr"/>
            <a:r>
              <a:rPr lang="it-IT" sz="3600" b="1" dirty="0">
                <a:solidFill>
                  <a:srgbClr val="FF0000"/>
                </a:solidFill>
              </a:rPr>
              <a:t>DIFFUSIONE ILLECITA DI IMMAGINI E VIDEO SESSUALMENTE ESPLICITI (art 612 ter c.p.) </a:t>
            </a:r>
            <a:br>
              <a:rPr lang="it-IT" sz="3600" dirty="0">
                <a:solidFill>
                  <a:srgbClr val="EBEBEB"/>
                </a:solidFill>
              </a:rPr>
            </a:br>
            <a:endParaRPr lang="it-IT" dirty="0">
              <a:solidFill>
                <a:srgbClr val="EBEBEB"/>
              </a:solidFill>
            </a:endParaRPr>
          </a:p>
        </p:txBody>
      </p:sp>
      <p:sp>
        <p:nvSpPr>
          <p:cNvPr id="3" name="Segnaposto contenuto 2">
            <a:extLst>
              <a:ext uri="{FF2B5EF4-FFF2-40B4-BE49-F238E27FC236}">
                <a16:creationId xmlns:a16="http://schemas.microsoft.com/office/drawing/2014/main" id="{2933A878-8FC3-12D1-E9C4-757AD3A67DBE}"/>
              </a:ext>
            </a:extLst>
          </p:cNvPr>
          <p:cNvSpPr>
            <a:spLocks noGrp="1"/>
          </p:cNvSpPr>
          <p:nvPr>
            <p:ph idx="1"/>
          </p:nvPr>
        </p:nvSpPr>
        <p:spPr>
          <a:xfrm>
            <a:off x="648931" y="2110154"/>
            <a:ext cx="5122606" cy="4630615"/>
          </a:xfrm>
          <a:solidFill>
            <a:schemeClr val="accent6">
              <a:lumMod val="40000"/>
              <a:lumOff val="60000"/>
            </a:schemeClr>
          </a:solidFill>
        </p:spPr>
        <p:txBody>
          <a:bodyPr>
            <a:normAutofit fontScale="55000" lnSpcReduction="20000"/>
          </a:bodyPr>
          <a:lstStyle/>
          <a:p>
            <a:pPr algn="just"/>
            <a:r>
              <a:rPr lang="it-IT" sz="2500" dirty="0"/>
              <a:t>Integra il delitto di diffusione illecita di immagini o video sessualmente espliciti la condotta di chi, avendo ricevuto o comunque acquisito, </a:t>
            </a:r>
            <a:r>
              <a:rPr lang="it-IT" sz="2500" u="sng" dirty="0"/>
              <a:t>anche dalla stessa persona ritratta</a:t>
            </a:r>
            <a:r>
              <a:rPr lang="it-IT" sz="2500" dirty="0"/>
              <a:t>, </a:t>
            </a:r>
            <a:r>
              <a:rPr lang="it-IT" sz="2500" dirty="0">
                <a:solidFill>
                  <a:srgbClr val="FF0000"/>
                </a:solidFill>
              </a:rPr>
              <a:t>immagini o video a contenuto sessualmente esplicito, li invia, consegna, cede, pubblica o diffonde senza il consenso della persona rappresentata</a:t>
            </a:r>
            <a:r>
              <a:rPr lang="it-IT" sz="2500" dirty="0"/>
              <a:t>, al fine specifico di recarle nocumento. Il colpevole è punito con la pena  della reclusione da uno a sei anni. La pena è aumentata se i fatti sono commessi dal coniuge, anche separato o divorziato, o da persona che è o è stata legata da relazione affettiva alla persona offesa ovvero se i fatti sono commessi attraverso strumenti informatici o telematici. La pena è aumentata da un terzo alla metà se i fatti sono commessi in danno di persona in condizione di inferiorità fisica o psichica o in danno di una donna in stato di gravidanza.</a:t>
            </a:r>
          </a:p>
          <a:p>
            <a:pPr algn="just"/>
            <a:r>
              <a:rPr lang="it-IT" sz="2500" dirty="0">
                <a:solidFill>
                  <a:srgbClr val="FF0000"/>
                </a:solidFill>
              </a:rPr>
              <a:t>La legge 1433/2025</a:t>
            </a:r>
            <a:r>
              <a:rPr lang="it-IT" sz="2500" dirty="0"/>
              <a:t> (che ha introdotto il delitto di femminicidio) ha previsto un’ulteriore aggravante (art 609 ter.1 c.p.) con un aumento della pena da un terzo a due terzi  se il fatto è commesso </a:t>
            </a:r>
            <a:r>
              <a:rPr lang="it-IT" sz="2500" i="1" dirty="0"/>
              <a:t>“come atto di discriminazione o di odio verso la persona offesa in quanto donna o per reprimere l’esercizio dei suoi diritti o delle sue libertà o comunque l’espressione della sua personalità”</a:t>
            </a:r>
            <a:r>
              <a:rPr lang="it-IT" sz="2500" dirty="0"/>
              <a:t>.</a:t>
            </a:r>
          </a:p>
          <a:p>
            <a:endParaRPr lang="it-IT" dirty="0"/>
          </a:p>
        </p:txBody>
      </p:sp>
      <p:pic>
        <p:nvPicPr>
          <p:cNvPr id="5" name="Immagine 4" descr="Immagine che contiene Elementi grafici, arte, anime&#10;&#10;Il contenuto generato dall'IA potrebbe non essere corretto.">
            <a:extLst>
              <a:ext uri="{FF2B5EF4-FFF2-40B4-BE49-F238E27FC236}">
                <a16:creationId xmlns:a16="http://schemas.microsoft.com/office/drawing/2014/main" id="{0ED96A05-11FB-AF60-7B44-471F99D2933B}"/>
              </a:ext>
            </a:extLst>
          </p:cNvPr>
          <p:cNvPicPr>
            <a:picLocks noChangeAspect="1"/>
          </p:cNvPicPr>
          <p:nvPr/>
        </p:nvPicPr>
        <p:blipFill>
          <a:blip r:embed="rId2"/>
          <a:stretch>
            <a:fillRect/>
          </a:stretch>
        </p:blipFill>
        <p:spPr>
          <a:xfrm>
            <a:off x="6091916" y="2559809"/>
            <a:ext cx="5451627" cy="3638961"/>
          </a:xfrm>
          <a:prstGeom prst="rect">
            <a:avLst/>
          </a:prstGeom>
          <a:effectLst/>
        </p:spPr>
      </p:pic>
    </p:spTree>
    <p:extLst>
      <p:ext uri="{BB962C8B-B14F-4D97-AF65-F5344CB8AC3E}">
        <p14:creationId xmlns:p14="http://schemas.microsoft.com/office/powerpoint/2010/main" val="180903081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1249"/>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8044A-A92C-7896-6173-A3B31B761FA9}"/>
              </a:ext>
            </a:extLst>
          </p:cNvPr>
          <p:cNvSpPr>
            <a:spLocks noGrp="1"/>
          </p:cNvSpPr>
          <p:nvPr>
            <p:ph type="title"/>
          </p:nvPr>
        </p:nvSpPr>
        <p:spPr>
          <a:xfrm>
            <a:off x="648930" y="629267"/>
            <a:ext cx="6188189" cy="902971"/>
          </a:xfrm>
          <a:solidFill>
            <a:schemeClr val="accent6">
              <a:lumMod val="60000"/>
              <a:lumOff val="40000"/>
            </a:schemeClr>
          </a:solidFill>
        </p:spPr>
        <p:txBody>
          <a:bodyPr>
            <a:normAutofit/>
          </a:bodyPr>
          <a:lstStyle/>
          <a:p>
            <a:pPr algn="ctr"/>
            <a:r>
              <a:rPr lang="it-IT" b="1" dirty="0">
                <a:solidFill>
                  <a:srgbClr val="FF0000"/>
                </a:solidFill>
              </a:rPr>
              <a:t>Revenge </a:t>
            </a:r>
            <a:r>
              <a:rPr lang="it-IT" b="1" dirty="0" err="1">
                <a:solidFill>
                  <a:srgbClr val="FF0000"/>
                </a:solidFill>
              </a:rPr>
              <a:t>porn</a:t>
            </a:r>
            <a:endParaRPr lang="it-IT" b="1" dirty="0">
              <a:solidFill>
                <a:srgbClr val="FF0000"/>
              </a:solidFill>
            </a:endParaRPr>
          </a:p>
        </p:txBody>
      </p:sp>
      <p:sp>
        <p:nvSpPr>
          <p:cNvPr id="3" name="Segnaposto contenuto 2">
            <a:extLst>
              <a:ext uri="{FF2B5EF4-FFF2-40B4-BE49-F238E27FC236}">
                <a16:creationId xmlns:a16="http://schemas.microsoft.com/office/drawing/2014/main" id="{A7DBD2EE-DE21-1E86-E645-EAE1D95DDAA2}"/>
              </a:ext>
            </a:extLst>
          </p:cNvPr>
          <p:cNvSpPr>
            <a:spLocks noGrp="1"/>
          </p:cNvSpPr>
          <p:nvPr>
            <p:ph idx="1"/>
          </p:nvPr>
        </p:nvSpPr>
        <p:spPr>
          <a:xfrm>
            <a:off x="648930" y="2458994"/>
            <a:ext cx="6188189" cy="3904735"/>
          </a:xfrm>
          <a:solidFill>
            <a:schemeClr val="accent6">
              <a:lumMod val="60000"/>
              <a:lumOff val="40000"/>
              <a:alpha val="54931"/>
            </a:schemeClr>
          </a:solidFill>
        </p:spPr>
        <p:txBody>
          <a:bodyPr>
            <a:normAutofit/>
          </a:bodyPr>
          <a:lstStyle/>
          <a:p>
            <a:pPr algn="just">
              <a:lnSpc>
                <a:spcPct val="90000"/>
              </a:lnSpc>
            </a:pPr>
            <a:r>
              <a:rPr lang="it-IT" sz="1600" dirty="0">
                <a:solidFill>
                  <a:srgbClr val="FFFFFF"/>
                </a:solidFill>
              </a:rPr>
              <a:t>L’invio di immagini a volte è collegato ad un desiderio di vendetta: il  </a:t>
            </a:r>
            <a:r>
              <a:rPr lang="it-IT" sz="1600" b="1" dirty="0" err="1">
                <a:solidFill>
                  <a:srgbClr val="FF0000"/>
                </a:solidFill>
              </a:rPr>
              <a:t>revenge</a:t>
            </a:r>
            <a:r>
              <a:rPr lang="it-IT" sz="1600" b="1" dirty="0">
                <a:solidFill>
                  <a:srgbClr val="FF0000"/>
                </a:solidFill>
              </a:rPr>
              <a:t> </a:t>
            </a:r>
            <a:r>
              <a:rPr lang="it-IT" sz="1600" b="1" dirty="0" err="1">
                <a:solidFill>
                  <a:srgbClr val="FF0000"/>
                </a:solidFill>
              </a:rPr>
              <a:t>porn</a:t>
            </a:r>
            <a:r>
              <a:rPr lang="it-IT" sz="1600" b="1" dirty="0">
                <a:solidFill>
                  <a:srgbClr val="FFFFFF"/>
                </a:solidFill>
              </a:rPr>
              <a:t> </a:t>
            </a:r>
            <a:r>
              <a:rPr lang="it-IT" sz="1600" dirty="0">
                <a:solidFill>
                  <a:srgbClr val="FFFFFF"/>
                </a:solidFill>
              </a:rPr>
              <a:t>(il materiale sessualmente esplicito è caricato per  vendicarsi dopo la fine di una relazione, ma talvolta il termine viene utilizzato anche in contesti non propriamente vendicativi, come la distribuzione di pornografia senza consenso). I moventi possono essere vari: distruggere la reputazione altrui; annichilire sadicamente la persona odiata (anche inducendola al suicidio), isolare socialmente la persona offesa minandone altresì la vita privata, ottenere facili profitti anche in una logica estorsiva </a:t>
            </a:r>
            <a:r>
              <a:rPr lang="it-IT" sz="1600" b="1" dirty="0">
                <a:solidFill>
                  <a:srgbClr val="FF0000"/>
                </a:solidFill>
              </a:rPr>
              <a:t>(sextortion</a:t>
            </a:r>
            <a:r>
              <a:rPr lang="it-IT" sz="1600" dirty="0">
                <a:solidFill>
                  <a:srgbClr val="FF0000"/>
                </a:solidFill>
              </a:rPr>
              <a:t>)</a:t>
            </a:r>
          </a:p>
          <a:p>
            <a:pPr algn="just">
              <a:lnSpc>
                <a:spcPct val="90000"/>
              </a:lnSpc>
            </a:pPr>
            <a:r>
              <a:rPr lang="it-IT" sz="1600" dirty="0">
                <a:solidFill>
                  <a:srgbClr val="FFFFFF"/>
                </a:solidFill>
              </a:rPr>
              <a:t>E’ il reato più frequente negli adolescenti. Accade sovente che una ragazzina inoltri una foto o un video che la ritrae in abiti succinti o senza abiti al proprio fidanzato e quest’ultimo inoltri l’immagine che sarebbe dovuta rimanere privata alla chat del calcetto.</a:t>
            </a:r>
          </a:p>
          <a:p>
            <a:pPr>
              <a:lnSpc>
                <a:spcPct val="90000"/>
              </a:lnSpc>
            </a:pPr>
            <a:endParaRPr lang="it-IT" sz="1400" dirty="0">
              <a:solidFill>
                <a:srgbClr val="FFFFFF"/>
              </a:solidFill>
            </a:endParaRPr>
          </a:p>
        </p:txBody>
      </p:sp>
      <p:pic>
        <p:nvPicPr>
          <p:cNvPr id="5" name="Immagine 4" descr="Immagine che contiene schermata, gadget, donna, interno&#10;&#10;Il contenuto generato dall'IA potrebbe non essere corretto.">
            <a:extLst>
              <a:ext uri="{FF2B5EF4-FFF2-40B4-BE49-F238E27FC236}">
                <a16:creationId xmlns:a16="http://schemas.microsoft.com/office/drawing/2014/main" id="{42F2F716-DA00-64EC-3B6E-49B3D0FDCE4A}"/>
              </a:ext>
            </a:extLst>
          </p:cNvPr>
          <p:cNvPicPr>
            <a:picLocks noChangeAspect="1"/>
          </p:cNvPicPr>
          <p:nvPr/>
        </p:nvPicPr>
        <p:blipFill>
          <a:blip r:embed="rId3"/>
          <a:srcRect l="18085" r="33606" b="-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417792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85C18F-06F8-FBF0-86D9-8DFEE2950327}"/>
              </a:ext>
            </a:extLst>
          </p:cNvPr>
          <p:cNvSpPr>
            <a:spLocks noGrp="1"/>
          </p:cNvSpPr>
          <p:nvPr>
            <p:ph type="title"/>
          </p:nvPr>
        </p:nvSpPr>
        <p:spPr>
          <a:xfrm>
            <a:off x="86498" y="123568"/>
            <a:ext cx="6009502" cy="766118"/>
          </a:xfrm>
        </p:spPr>
        <p:txBody>
          <a:bodyPr>
            <a:normAutofit/>
          </a:bodyPr>
          <a:lstStyle/>
          <a:p>
            <a:pPr algn="ctr">
              <a:lnSpc>
                <a:spcPct val="90000"/>
              </a:lnSpc>
            </a:pPr>
            <a:r>
              <a:rPr lang="it-IT" sz="3200" b="1" dirty="0">
                <a:solidFill>
                  <a:srgbClr val="FF0000"/>
                </a:solidFill>
              </a:rPr>
              <a:t>IL FEMMINICIDIO art. 577 c.p.</a:t>
            </a:r>
          </a:p>
        </p:txBody>
      </p:sp>
      <p:sp>
        <p:nvSpPr>
          <p:cNvPr id="3" name="Segnaposto contenuto 2">
            <a:extLst>
              <a:ext uri="{FF2B5EF4-FFF2-40B4-BE49-F238E27FC236}">
                <a16:creationId xmlns:a16="http://schemas.microsoft.com/office/drawing/2014/main" id="{BEA0215D-6227-6DAF-2644-8B0F7237E2F1}"/>
              </a:ext>
            </a:extLst>
          </p:cNvPr>
          <p:cNvSpPr>
            <a:spLocks noGrp="1"/>
          </p:cNvSpPr>
          <p:nvPr>
            <p:ph idx="1"/>
          </p:nvPr>
        </p:nvSpPr>
        <p:spPr>
          <a:xfrm>
            <a:off x="86498" y="889686"/>
            <a:ext cx="6215447" cy="5844746"/>
          </a:xfrm>
        </p:spPr>
        <p:txBody>
          <a:bodyPr>
            <a:normAutofit fontScale="25000" lnSpcReduction="20000"/>
          </a:bodyPr>
          <a:lstStyle/>
          <a:p>
            <a:pPr marL="0" indent="0" algn="just">
              <a:lnSpc>
                <a:spcPct val="90000"/>
              </a:lnSpc>
              <a:buNone/>
            </a:pPr>
            <a:endParaRPr lang="it-IT" sz="5600" dirty="0"/>
          </a:p>
          <a:p>
            <a:pPr marL="0" indent="0" algn="just">
              <a:lnSpc>
                <a:spcPct val="90000"/>
              </a:lnSpc>
              <a:buNone/>
            </a:pPr>
            <a:r>
              <a:rPr lang="it-IT" sz="5600" dirty="0"/>
              <a:t>«</a:t>
            </a:r>
            <a:r>
              <a:rPr lang="it-IT" sz="6400" i="1" dirty="0"/>
              <a:t>Chiunque cagiona la morte di una donna quando il fatto è commesso come atto di discriminazione o di odio verso la persona offesa in quanto donna o per reprimere l’esercizio dei suoi diritti o delle sue libertà o, comunque, l’espressine della sua personalità, è punito con l’ergastolo</a:t>
            </a:r>
            <a:r>
              <a:rPr lang="it-IT" sz="6400" dirty="0"/>
              <a:t>» .</a:t>
            </a:r>
          </a:p>
          <a:p>
            <a:pPr marL="0" indent="0" algn="just">
              <a:lnSpc>
                <a:spcPct val="90000"/>
              </a:lnSpc>
              <a:buNone/>
            </a:pPr>
            <a:endParaRPr lang="it-IT" sz="6400" dirty="0"/>
          </a:p>
          <a:p>
            <a:pPr algn="just">
              <a:lnSpc>
                <a:spcPct val="90000"/>
              </a:lnSpc>
            </a:pPr>
            <a:r>
              <a:rPr lang="it-IT" sz="6400" dirty="0"/>
              <a:t>Crimine di potere come tuti di delitti di violenza maschile contro le donne (P. Di Nicola Travaglini, “Il femminicidio esiste ed è un delitto di potere” Sistema Penale 5/25: delitto di  femminicidio avviene in ogni contesto sociale, economico culturale;</a:t>
            </a:r>
          </a:p>
          <a:p>
            <a:pPr algn="just">
              <a:lnSpc>
                <a:spcPct val="90000"/>
              </a:lnSpc>
            </a:pPr>
            <a:r>
              <a:rPr lang="it-IT" sz="6400" dirty="0"/>
              <a:t>è legittimo che la reazione punitiva dello Stato sia diversa e più grave in caso colpisca una donna? </a:t>
            </a:r>
          </a:p>
          <a:p>
            <a:pPr algn="just">
              <a:lnSpc>
                <a:spcPct val="90000"/>
              </a:lnSpc>
            </a:pPr>
            <a:r>
              <a:rPr lang="it-IT" sz="6400" dirty="0"/>
              <a:t>E’ ormai un dato certo il fatto che:</a:t>
            </a:r>
          </a:p>
          <a:p>
            <a:pPr marL="0" indent="0" algn="just">
              <a:lnSpc>
                <a:spcPct val="90000"/>
              </a:lnSpc>
              <a:buNone/>
            </a:pPr>
            <a:r>
              <a:rPr lang="it-IT" sz="6400" dirty="0"/>
              <a:t>- le donne vivono una condizione oggettiva di rischio, che si esplica normalmente quando escono la sera da sole o decidono di amare chi desiderano  o di lasciare un soggetto con il quale avevano una relazione, quando decidono di lavorare;</a:t>
            </a:r>
          </a:p>
          <a:p>
            <a:pPr marL="0" indent="0" algn="just">
              <a:lnSpc>
                <a:spcPct val="90000"/>
              </a:lnSpc>
              <a:buNone/>
            </a:pPr>
            <a:r>
              <a:rPr lang="it-IT" sz="6400" dirty="0"/>
              <a:t>- Le donne, per paura di affrontare le conseguenze di una scelta che si pone in contrasto con le pretese del compagno alla fine preferiscono rinunciare.</a:t>
            </a:r>
          </a:p>
          <a:p>
            <a:pPr algn="just">
              <a:lnSpc>
                <a:spcPct val="90000"/>
              </a:lnSpc>
            </a:pPr>
            <a:r>
              <a:rPr lang="it-IT" sz="6400" dirty="0"/>
              <a:t>Questo spiega perché il diritto le colloca come soggetto giuridico diverso, per consentire loro di ottenere un’effettiva posizione di uguaglianza che non hanno.</a:t>
            </a:r>
          </a:p>
          <a:p>
            <a:pPr>
              <a:lnSpc>
                <a:spcPct val="90000"/>
              </a:lnSpc>
            </a:pPr>
            <a:endParaRPr lang="it-IT" sz="6400" dirty="0"/>
          </a:p>
          <a:p>
            <a:pPr>
              <a:lnSpc>
                <a:spcPct val="90000"/>
              </a:lnSpc>
            </a:pPr>
            <a:endParaRPr lang="it-IT" sz="800" dirty="0"/>
          </a:p>
        </p:txBody>
      </p:sp>
      <p:pic>
        <p:nvPicPr>
          <p:cNvPr id="5" name="Immagine 4" descr="Immagine che contiene Elementi grafici, cartone animato, clipart, illustrazione&#10;&#10;Il contenuto generato dall'IA potrebbe non essere corretto.">
            <a:extLst>
              <a:ext uri="{FF2B5EF4-FFF2-40B4-BE49-F238E27FC236}">
                <a16:creationId xmlns:a16="http://schemas.microsoft.com/office/drawing/2014/main" id="{B0AB6813-B287-9904-4851-FBAF265984FA}"/>
              </a:ext>
            </a:extLst>
          </p:cNvPr>
          <p:cNvPicPr>
            <a:picLocks noChangeAspect="1"/>
          </p:cNvPicPr>
          <p:nvPr/>
        </p:nvPicPr>
        <p:blipFill>
          <a:blip r:embed="rId3"/>
          <a:srcRect l="26416" r="-1" b="-1"/>
          <a:stretch>
            <a:fillRect/>
          </a:stretch>
        </p:blipFill>
        <p:spPr>
          <a:xfrm>
            <a:off x="6450227" y="10"/>
            <a:ext cx="5655274" cy="6734422"/>
          </a:xfrm>
          <a:prstGeom prst="rect">
            <a:avLst/>
          </a:prstGeom>
        </p:spPr>
      </p:pic>
    </p:spTree>
    <p:extLst>
      <p:ext uri="{BB962C8B-B14F-4D97-AF65-F5344CB8AC3E}">
        <p14:creationId xmlns:p14="http://schemas.microsoft.com/office/powerpoint/2010/main" val="3925276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1500" fill="hold"/>
                                        <p:tgtEl>
                                          <p:spTgt spid="3">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1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heel(1)">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heel(1)">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heel(1)">
                                      <p:cBhvr>
                                        <p:cTn id="40" dur="20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heel(1)">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BD53F7-30A1-BE67-2ADB-7E0BEC7C8F1C}"/>
              </a:ext>
            </a:extLst>
          </p:cNvPr>
          <p:cNvSpPr>
            <a:spLocks noGrp="1"/>
          </p:cNvSpPr>
          <p:nvPr>
            <p:ph idx="1"/>
          </p:nvPr>
        </p:nvSpPr>
        <p:spPr>
          <a:xfrm>
            <a:off x="4856205" y="1235675"/>
            <a:ext cx="6882714" cy="5622325"/>
          </a:xfrm>
        </p:spPr>
        <p:txBody>
          <a:bodyPr>
            <a:noAutofit/>
          </a:bodyPr>
          <a:lstStyle/>
          <a:p>
            <a:pPr marL="0" indent="0" algn="ctr">
              <a:buNone/>
            </a:pPr>
            <a:r>
              <a:rPr lang="it-IT" sz="3000" b="1" dirty="0">
                <a:solidFill>
                  <a:schemeClr val="tx1">
                    <a:lumMod val="95000"/>
                  </a:schemeClr>
                </a:solidFill>
              </a:rPr>
              <a:t>SOLO una RAPIDA ed EFFICACE TUTELA PREVENTIVA e PROTETTIVA, ANCHE di TIPO CULTURALE e SOCIALE,  POTRA’ SERVIRE a FRONTEGGIARE nel MIGLIOR MODO POSSIBILE QUESTO ORRENDO CRIMINE, DEFINITO da PAPA FRANCESCO, nell’OMELIA PRONUNCIATA DURANTE la MESSA del 26.12.2021, COME </a:t>
            </a:r>
          </a:p>
          <a:p>
            <a:pPr marL="0" indent="0" algn="ctr">
              <a:buNone/>
            </a:pPr>
            <a:r>
              <a:rPr lang="it-IT" sz="3000" b="1" dirty="0">
                <a:solidFill>
                  <a:srgbClr val="FF0000"/>
                </a:solidFill>
              </a:rPr>
              <a:t>«PECCATO DEMONIACO»</a:t>
            </a:r>
          </a:p>
        </p:txBody>
      </p:sp>
    </p:spTree>
    <p:extLst>
      <p:ext uri="{BB962C8B-B14F-4D97-AF65-F5344CB8AC3E}">
        <p14:creationId xmlns:p14="http://schemas.microsoft.com/office/powerpoint/2010/main" val="138186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648930" y="629267"/>
            <a:ext cx="6188190" cy="823614"/>
          </a:xfr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a:bodyPr>
          <a:lstStyle/>
          <a:p>
            <a:pPr algn="ctr">
              <a:lnSpc>
                <a:spcPct val="90000"/>
              </a:lnSpc>
            </a:pPr>
            <a:r>
              <a:rPr lang="en-US" dirty="0">
                <a:solidFill>
                  <a:srgbClr val="00B050"/>
                </a:solidFill>
                <a:latin typeface="+mj-lt"/>
                <a:ea typeface="+mj-ea"/>
                <a:cs typeface="+mj-cs"/>
              </a:rPr>
              <a:t>FINALITA’ DEL PROGETTO</a:t>
            </a:r>
          </a:p>
        </p:txBody>
      </p:sp>
      <p:sp>
        <p:nvSpPr>
          <p:cNvPr id="11" name="Segnaposto testo 10"/>
          <p:cNvSpPr>
            <a:spLocks noGrp="1"/>
          </p:cNvSpPr>
          <p:nvPr>
            <p:ph type="body" sz="half" idx="2"/>
          </p:nvPr>
        </p:nvSpPr>
        <p:spPr>
          <a:xfrm>
            <a:off x="648930" y="1727200"/>
            <a:ext cx="6188189" cy="4496619"/>
          </a:xfrm>
        </p:spPr>
        <p:txBody>
          <a:bodyPr vert="horz" lIns="91440" tIns="45720" rIns="91440" bIns="45720" rtlCol="0">
            <a:normAutofit lnSpcReduction="10000"/>
          </a:bodyPr>
          <a:lstStyle/>
          <a:p>
            <a:pPr>
              <a:buFont typeface="Wingdings 3" charset="2"/>
              <a:buChar char=""/>
            </a:pPr>
            <a:endParaRPr lang="en-US" dirty="0">
              <a:solidFill>
                <a:srgbClr val="FFFFFF"/>
              </a:solidFill>
            </a:endParaRPr>
          </a:p>
          <a:p>
            <a:pPr algn="just">
              <a:buFont typeface="Wingdings 3" charset="2"/>
              <a:buChar char=""/>
            </a:pPr>
            <a:r>
              <a:rPr lang="it-IT" sz="1600" b="1" dirty="0">
                <a:solidFill>
                  <a:srgbClr val="FFFFFF"/>
                </a:solidFill>
              </a:rPr>
              <a:t> Fare comprendere il  disvalore delle condotte: quando si supera la “bravata” e si entra nell’area dei fatti penalmente rilevanti?</a:t>
            </a:r>
          </a:p>
          <a:p>
            <a:pPr algn="just">
              <a:buFont typeface="Wingdings 3" charset="2"/>
              <a:buChar char=""/>
            </a:pPr>
            <a:r>
              <a:rPr lang="it-IT" sz="1600" b="1" dirty="0">
                <a:solidFill>
                  <a:srgbClr val="FFFFFF"/>
                </a:solidFill>
              </a:rPr>
              <a:t> Superare gli stereotipi di una mascolinità tossica:</a:t>
            </a:r>
          </a:p>
          <a:p>
            <a:pPr algn="just"/>
            <a:r>
              <a:rPr lang="it-IT" sz="1600" b="1" dirty="0">
                <a:solidFill>
                  <a:srgbClr val="FFFFFF"/>
                </a:solidFill>
              </a:rPr>
              <a:t>-	Un uomo non deve piangere</a:t>
            </a:r>
          </a:p>
          <a:p>
            <a:pPr algn="just"/>
            <a:r>
              <a:rPr lang="it-IT" sz="1600" b="1" dirty="0">
                <a:solidFill>
                  <a:srgbClr val="FFFFFF"/>
                </a:solidFill>
              </a:rPr>
              <a:t>-	Un uomo  deve essere più forte</a:t>
            </a:r>
          </a:p>
          <a:p>
            <a:pPr algn="just"/>
            <a:r>
              <a:rPr lang="it-IT" sz="1600" b="1" dirty="0">
                <a:solidFill>
                  <a:srgbClr val="FFFFFF"/>
                </a:solidFill>
              </a:rPr>
              <a:t>-	Un uomo se ti ama deve proteggerti - non voglio essere protetta se non a condizioni di  reciprocità </a:t>
            </a:r>
          </a:p>
          <a:p>
            <a:pPr algn="just">
              <a:buFont typeface="Wingdings 3" charset="2"/>
              <a:buChar char=""/>
            </a:pPr>
            <a:r>
              <a:rPr lang="it-IT" sz="1600" b="1" dirty="0">
                <a:solidFill>
                  <a:srgbClr val="FFFFFF"/>
                </a:solidFill>
              </a:rPr>
              <a:t> Far comprendere che non si può restare indifferenti:</a:t>
            </a:r>
          </a:p>
          <a:p>
            <a:pPr algn="just"/>
            <a:r>
              <a:rPr lang="it-IT" sz="1600" b="1" dirty="0">
                <a:solidFill>
                  <a:srgbClr val="FFFFFF"/>
                </a:solidFill>
              </a:rPr>
              <a:t> indifferenza quale forma di complicità - Liliana Segre, sopravvissuta all’olocausto  nel suo intervento del 2019: “</a:t>
            </a:r>
            <a:r>
              <a:rPr lang="it-IT" sz="1600" b="1" i="1" dirty="0">
                <a:solidFill>
                  <a:srgbClr val="FFFFFF"/>
                </a:solidFill>
              </a:rPr>
              <a:t>L’indifferenza racchiude la chiave per comprende la ragione del male, perché quando credi che una cosa non ti tocchi o ti riguardi allora non c’è limite all’orrore</a:t>
            </a:r>
            <a:r>
              <a:rPr lang="it-IT" sz="1600" b="1" dirty="0">
                <a:solidFill>
                  <a:srgbClr val="FFFFFF"/>
                </a:solidFill>
              </a:rPr>
              <a:t>”.</a:t>
            </a:r>
          </a:p>
          <a:p>
            <a:pPr>
              <a:buFont typeface="Wingdings 3" charset="2"/>
              <a:buChar char=""/>
            </a:pPr>
            <a:endParaRPr lang="it-IT" dirty="0">
              <a:solidFill>
                <a:srgbClr val="FFFFFF"/>
              </a:solidFill>
            </a:endParaRPr>
          </a:p>
          <a:p>
            <a:pPr>
              <a:buFont typeface="Wingdings 3" charset="2"/>
              <a:buChar char=""/>
            </a:pPr>
            <a:endParaRPr lang="en-US" dirty="0">
              <a:solidFill>
                <a:srgbClr val="FFFFFF"/>
              </a:solidFill>
            </a:endParaRPr>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9327" r="20326" b="-1"/>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437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125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p:cTn id="17"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11">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p:cTn id="22"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24" dur="1000"/>
                                        <p:tgtEl>
                                          <p:spTgt spid="11">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p:cTn id="2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29" dur="1000"/>
                                        <p:tgtEl>
                                          <p:spTgt spid="11">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p:cTn id="32"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11">
                                            <p:txEl>
                                              <p:pRg st="5" end="5"/>
                                            </p:txEl>
                                          </p:spTgt>
                                        </p:tgtEl>
                                        <p:attrNameLst>
                                          <p:attrName>ppt_h</p:attrName>
                                        </p:attrNameLst>
                                      </p:cBhvr>
                                      <p:tavLst>
                                        <p:tav tm="0">
                                          <p:val>
                                            <p:fltVal val="0"/>
                                          </p:val>
                                        </p:tav>
                                        <p:tav tm="100000">
                                          <p:val>
                                            <p:strVal val="#ppt_h"/>
                                          </p:val>
                                        </p:tav>
                                      </p:tavLst>
                                    </p:anim>
                                    <p:animEffect transition="in" filter="fade">
                                      <p:cBhvr>
                                        <p:cTn id="34" dur="1000"/>
                                        <p:tgtEl>
                                          <p:spTgt spid="11">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 calcmode="lin" valueType="num">
                                      <p:cBhvr>
                                        <p:cTn id="39" dur="1250" fill="hold"/>
                                        <p:tgtEl>
                                          <p:spTgt spid="11">
                                            <p:txEl>
                                              <p:pRg st="6" end="6"/>
                                            </p:txEl>
                                          </p:spTgt>
                                        </p:tgtEl>
                                        <p:attrNameLst>
                                          <p:attrName>ppt_w</p:attrName>
                                        </p:attrNameLst>
                                      </p:cBhvr>
                                      <p:tavLst>
                                        <p:tav tm="0">
                                          <p:val>
                                            <p:fltVal val="0"/>
                                          </p:val>
                                        </p:tav>
                                        <p:tav tm="100000">
                                          <p:val>
                                            <p:strVal val="#ppt_w"/>
                                          </p:val>
                                        </p:tav>
                                      </p:tavLst>
                                    </p:anim>
                                    <p:anim calcmode="lin" valueType="num">
                                      <p:cBhvr>
                                        <p:cTn id="40" dur="1250" fill="hold"/>
                                        <p:tgtEl>
                                          <p:spTgt spid="11">
                                            <p:txEl>
                                              <p:pRg st="6" end="6"/>
                                            </p:txEl>
                                          </p:spTgt>
                                        </p:tgtEl>
                                        <p:attrNameLst>
                                          <p:attrName>ppt_h</p:attrName>
                                        </p:attrNameLst>
                                      </p:cBhvr>
                                      <p:tavLst>
                                        <p:tav tm="0">
                                          <p:val>
                                            <p:fltVal val="0"/>
                                          </p:val>
                                        </p:tav>
                                        <p:tav tm="100000">
                                          <p:val>
                                            <p:strVal val="#ppt_h"/>
                                          </p:val>
                                        </p:tav>
                                      </p:tavLst>
                                    </p:anim>
                                    <p:animEffect transition="in" filter="fade">
                                      <p:cBhvr>
                                        <p:cTn id="41" dur="1250"/>
                                        <p:tgtEl>
                                          <p:spTgt spid="1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xEl>
                                              <p:pRg st="7" end="7"/>
                                            </p:txEl>
                                          </p:spTgt>
                                        </p:tgtEl>
                                        <p:attrNameLst>
                                          <p:attrName>style.visibility</p:attrName>
                                        </p:attrNameLst>
                                      </p:cBhvr>
                                      <p:to>
                                        <p:strVal val="visible"/>
                                      </p:to>
                                    </p:set>
                                    <p:anim calcmode="lin" valueType="num">
                                      <p:cBhvr>
                                        <p:cTn id="46" dur="1250" fill="hold"/>
                                        <p:tgtEl>
                                          <p:spTgt spid="11">
                                            <p:txEl>
                                              <p:pRg st="7" end="7"/>
                                            </p:txEl>
                                          </p:spTgt>
                                        </p:tgtEl>
                                        <p:attrNameLst>
                                          <p:attrName>ppt_w</p:attrName>
                                        </p:attrNameLst>
                                      </p:cBhvr>
                                      <p:tavLst>
                                        <p:tav tm="0">
                                          <p:val>
                                            <p:fltVal val="0"/>
                                          </p:val>
                                        </p:tav>
                                        <p:tav tm="100000">
                                          <p:val>
                                            <p:strVal val="#ppt_w"/>
                                          </p:val>
                                        </p:tav>
                                      </p:tavLst>
                                    </p:anim>
                                    <p:anim calcmode="lin" valueType="num">
                                      <p:cBhvr>
                                        <p:cTn id="47" dur="1250" fill="hold"/>
                                        <p:tgtEl>
                                          <p:spTgt spid="11">
                                            <p:txEl>
                                              <p:pRg st="7" end="7"/>
                                            </p:txEl>
                                          </p:spTgt>
                                        </p:tgtEl>
                                        <p:attrNameLst>
                                          <p:attrName>ppt_h</p:attrName>
                                        </p:attrNameLst>
                                      </p:cBhvr>
                                      <p:tavLst>
                                        <p:tav tm="0">
                                          <p:val>
                                            <p:fltVal val="0"/>
                                          </p:val>
                                        </p:tav>
                                        <p:tav tm="100000">
                                          <p:val>
                                            <p:strVal val="#ppt_h"/>
                                          </p:val>
                                        </p:tav>
                                      </p:tavLst>
                                    </p:anim>
                                    <p:animEffect transition="in" filter="fade">
                                      <p:cBhvr>
                                        <p:cTn id="48" dur="125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7626" y="349977"/>
            <a:ext cx="9404723" cy="1400530"/>
          </a:xfrm>
          <a:solidFill>
            <a:srgbClr val="00B050"/>
          </a:solidFill>
        </p:spPr>
        <p:txBody>
          <a:bodyPr/>
          <a:lstStyle/>
          <a:p>
            <a:pPr algn="ctr"/>
            <a:r>
              <a:rPr lang="it-IT" dirty="0"/>
              <a:t>Convenzione di Istanbul</a:t>
            </a:r>
            <a:br>
              <a:rPr lang="it-IT" dirty="0"/>
            </a:br>
            <a:r>
              <a:rPr lang="it-IT" sz="2000" dirty="0"/>
              <a:t>approvata dal Consiglio d’Europa il 7 aprile 2011</a:t>
            </a:r>
            <a:br>
              <a:rPr lang="it-IT" sz="2000" dirty="0"/>
            </a:br>
            <a:r>
              <a:rPr lang="it-IT" sz="2000" dirty="0"/>
              <a:t>è un trattato internazionale sottoscritta da 45 Paesi</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208122753"/>
              </p:ext>
            </p:extLst>
          </p:nvPr>
        </p:nvGraphicFramePr>
        <p:xfrm>
          <a:off x="1981200" y="1927653"/>
          <a:ext cx="8229600" cy="4580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92320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03313" y="308224"/>
            <a:ext cx="8780426" cy="1376737"/>
          </a:xfrm>
          <a:solidFill>
            <a:srgbClr val="00B050"/>
          </a:solidFill>
        </p:spPr>
        <p:txBody>
          <a:bodyPr/>
          <a:lstStyle/>
          <a:p>
            <a:pPr algn="ctr"/>
            <a:r>
              <a:rPr lang="it-IT" sz="4000" cap="small" dirty="0"/>
              <a:t>Convenzione di Istanbul</a:t>
            </a:r>
            <a:endParaRPr lang="it-IT" sz="3200" cap="small" dirty="0"/>
          </a:p>
        </p:txBody>
      </p:sp>
      <p:sp>
        <p:nvSpPr>
          <p:cNvPr id="3" name="Segnaposto contenuto 2"/>
          <p:cNvSpPr>
            <a:spLocks noGrp="1"/>
          </p:cNvSpPr>
          <p:nvPr>
            <p:ph idx="1"/>
          </p:nvPr>
        </p:nvSpPr>
        <p:spPr>
          <a:xfrm>
            <a:off x="1103313" y="1842727"/>
            <a:ext cx="8946541" cy="4845749"/>
          </a:xfrm>
          <a:noFill/>
        </p:spPr>
        <p:txBody>
          <a:bodyPr>
            <a:normAutofit fontScale="25000" lnSpcReduction="20000"/>
          </a:bodyPr>
          <a:lstStyle/>
          <a:p>
            <a:pPr algn="just"/>
            <a:r>
              <a:rPr lang="it-IT" sz="8000" b="1" dirty="0"/>
              <a:t>Violenza nei confronti delle donne</a:t>
            </a:r>
            <a:r>
              <a:rPr lang="it-IT" sz="8000" dirty="0"/>
              <a:t> - si intende designare una violazione dei diritti umani e una forma di discriminazione contro le donne, comprendente tutti gli atti di violenza fondati sul genere che  provocano o sono suscettibili di provocare danni o sofferenze di natura fisica, sessuale, psicologica o economica, comprese le minacce di compiere tali atti, la coercizione o la privazione arbitraria della libertà, sia nella vita pubblica, che nella vita privata</a:t>
            </a:r>
          </a:p>
          <a:p>
            <a:pPr algn="just"/>
            <a:r>
              <a:rPr lang="it-IT" sz="8000" b="1" dirty="0"/>
              <a:t>Violenza domestica</a:t>
            </a:r>
            <a:r>
              <a:rPr lang="it-IT" sz="8000" dirty="0"/>
              <a:t> - designa tutti gli atti di violenza fisica, sessuale, psicologica o economica che si verificano all’interno della famiglia o del nucleo familiare o tra attuali o precedenti coniugi o partner, indipendentemente dal fatto che l’autore di tali atti condivida o abbia condiviso la stessa residenza con la vittima;</a:t>
            </a:r>
          </a:p>
          <a:p>
            <a:pPr algn="just"/>
            <a:r>
              <a:rPr lang="it-IT" sz="8000" dirty="0"/>
              <a:t>Il termine “</a:t>
            </a:r>
            <a:r>
              <a:rPr lang="it-IT" sz="8000" b="1" dirty="0"/>
              <a:t>genere”</a:t>
            </a:r>
            <a:r>
              <a:rPr lang="it-IT" sz="8000" dirty="0"/>
              <a:t>  si riferisce a ruoli, comportamenti, attività e attributi socialmente costruiti che una determinata società considera appropriati per donne e uomini;</a:t>
            </a:r>
          </a:p>
          <a:p>
            <a:pPr algn="just"/>
            <a:r>
              <a:rPr lang="it-IT" sz="8000" b="1" dirty="0"/>
              <a:t>Violenza contro le donne basata sul genere”</a:t>
            </a:r>
            <a:r>
              <a:rPr lang="it-IT" sz="8000" dirty="0"/>
              <a:t> designa qualsiasi violenza diretta contro una donna in quanto tale, o che colpisce le donne in modo sproporzionato;</a:t>
            </a:r>
          </a:p>
          <a:p>
            <a:pPr algn="just"/>
            <a:endParaRPr lang="it-IT" dirty="0"/>
          </a:p>
        </p:txBody>
      </p:sp>
      <p:pic>
        <p:nvPicPr>
          <p:cNvPr id="4" name="Bob Marley - No Women No Cry (Origi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59826" y="566210"/>
            <a:ext cx="860764" cy="860764"/>
          </a:xfrm>
          <a:prstGeom prst="rect">
            <a:avLst/>
          </a:prstGeom>
        </p:spPr>
      </p:pic>
    </p:spTree>
    <p:extLst>
      <p:ext uri="{BB962C8B-B14F-4D97-AF65-F5344CB8AC3E}">
        <p14:creationId xmlns:p14="http://schemas.microsoft.com/office/powerpoint/2010/main" val="820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16795"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BE76D-109F-899F-BE44-698E3759B58C}"/>
              </a:ext>
            </a:extLst>
          </p:cNvPr>
          <p:cNvSpPr>
            <a:spLocks noGrp="1"/>
          </p:cNvSpPr>
          <p:nvPr>
            <p:ph type="title"/>
          </p:nvPr>
        </p:nvSpPr>
        <p:spPr>
          <a:xfrm>
            <a:off x="874220" y="401347"/>
            <a:ext cx="9256099" cy="1016487"/>
          </a:xfrm>
        </p:spPr>
        <p:txBody>
          <a:bodyPr/>
          <a:lstStyle/>
          <a:p>
            <a:pPr algn="ctr"/>
            <a:r>
              <a:rPr lang="it-IT" b="1" dirty="0">
                <a:solidFill>
                  <a:srgbClr val="FF0000"/>
                </a:solidFill>
                <a:highlight>
                  <a:srgbClr val="C0C0C0"/>
                </a:highlight>
              </a:rPr>
              <a:t>CODICE ROSSO</a:t>
            </a:r>
          </a:p>
        </p:txBody>
      </p:sp>
      <p:sp>
        <p:nvSpPr>
          <p:cNvPr id="3" name="Segnaposto contenuto 2">
            <a:extLst>
              <a:ext uri="{FF2B5EF4-FFF2-40B4-BE49-F238E27FC236}">
                <a16:creationId xmlns:a16="http://schemas.microsoft.com/office/drawing/2014/main" id="{A2DB0394-77A6-4360-29B8-D756C6B0C0C0}"/>
              </a:ext>
            </a:extLst>
          </p:cNvPr>
          <p:cNvSpPr>
            <a:spLocks noGrp="1"/>
          </p:cNvSpPr>
          <p:nvPr>
            <p:ph idx="1"/>
          </p:nvPr>
        </p:nvSpPr>
        <p:spPr>
          <a:xfrm>
            <a:off x="1103312" y="2052918"/>
            <a:ext cx="9807704" cy="4195481"/>
          </a:xfrm>
          <a:solidFill>
            <a:schemeClr val="accent4">
              <a:lumMod val="75000"/>
            </a:schemeClr>
          </a:solidFill>
        </p:spPr>
        <p:txBody>
          <a:bodyPr>
            <a:normAutofit lnSpcReduction="10000"/>
          </a:bodyPr>
          <a:lstStyle/>
          <a:p>
            <a:pPr algn="just"/>
            <a:r>
              <a:rPr lang="it-IT" b="1" i="0" u="none" strike="noStrike" dirty="0">
                <a:effectLst/>
                <a:latin typeface="+mn-lt"/>
              </a:rPr>
              <a:t>Legge 19 luglio 2019, n. 69</a:t>
            </a:r>
            <a:r>
              <a:rPr lang="it-IT" b="0" i="0" u="none" strike="noStrike" dirty="0">
                <a:effectLst/>
                <a:latin typeface="+mn-lt"/>
              </a:rPr>
              <a:t> recante «</a:t>
            </a:r>
            <a:r>
              <a:rPr lang="it-IT" b="0" i="1" u="none" strike="noStrike" dirty="0">
                <a:effectLst/>
                <a:latin typeface="+mn-lt"/>
              </a:rPr>
              <a:t>Modifiche al codice penale, al codice di procedura penale e altre disposizioni in materia di tutela delle vittime di violenza domestica e di genere».</a:t>
            </a:r>
          </a:p>
          <a:p>
            <a:pPr marL="0" indent="0" algn="just">
              <a:buNone/>
            </a:pPr>
            <a:endParaRPr lang="it-IT" b="0" i="1" u="none" strike="noStrike" dirty="0">
              <a:effectLst/>
              <a:latin typeface="+mn-lt"/>
            </a:endParaRPr>
          </a:p>
          <a:p>
            <a:pPr algn="just"/>
            <a:r>
              <a:rPr lang="it-IT" b="0" i="0" u="none" strike="noStrike" dirty="0">
                <a:effectLst/>
                <a:latin typeface="+mn-lt"/>
              </a:rPr>
              <a:t>La legge deve il suo nome alla misura che prevede l'introduzione di una corsia veloce e preferenziale per le denunce e le indagini riguardanti casi di violenza, come avviene nei </a:t>
            </a:r>
            <a:r>
              <a:rPr lang="it-IT" b="1" i="0" u="none" strike="noStrike" dirty="0">
                <a:effectLst/>
                <a:latin typeface="+mn-lt"/>
              </a:rPr>
              <a:t>pronto soccorso </a:t>
            </a:r>
            <a:r>
              <a:rPr lang="it-IT" b="0" i="0" u="none" strike="noStrike" dirty="0">
                <a:effectLst/>
                <a:latin typeface="+mn-lt"/>
              </a:rPr>
              <a:t>per i pazienti che necessitano di un intervento immediato.</a:t>
            </a:r>
          </a:p>
          <a:p>
            <a:pPr algn="just"/>
            <a:endParaRPr lang="it-IT" dirty="0">
              <a:latin typeface="+mn-lt"/>
            </a:endParaRPr>
          </a:p>
          <a:p>
            <a:pPr algn="just"/>
            <a:r>
              <a:rPr lang="it-IT" b="0" i="0" u="none" strike="noStrike" dirty="0">
                <a:effectLst/>
                <a:latin typeface="+mn-lt"/>
              </a:rPr>
              <a:t>Il codice rosso è stato ulteriormente potenziato con la legge 168/23 recante «</a:t>
            </a:r>
            <a:r>
              <a:rPr lang="it-IT" b="0" i="1" u="none" strike="noStrike" dirty="0">
                <a:effectLst/>
                <a:latin typeface="+mn-lt"/>
              </a:rPr>
              <a:t>Disposizioni per il contrasto della violenza sulle donne e della violenza domestica»</a:t>
            </a:r>
          </a:p>
          <a:p>
            <a:pPr algn="just"/>
            <a:endParaRPr lang="it-IT" i="1" dirty="0">
              <a:latin typeface="+mn-lt"/>
            </a:endParaRPr>
          </a:p>
        </p:txBody>
      </p:sp>
    </p:spTree>
    <p:extLst>
      <p:ext uri="{BB962C8B-B14F-4D97-AF65-F5344CB8AC3E}">
        <p14:creationId xmlns:p14="http://schemas.microsoft.com/office/powerpoint/2010/main" val="307929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646111" y="452718"/>
            <a:ext cx="9721208" cy="1400530"/>
          </a:xfrm>
          <a:solidFill>
            <a:schemeClr val="accent5">
              <a:lumMod val="75000"/>
            </a:schemeClr>
          </a:solidFill>
        </p:spPr>
        <p:txBody>
          <a:bodyPr/>
          <a:lstStyle/>
          <a:p>
            <a:pPr algn="ctr"/>
            <a:r>
              <a:rPr lang="it-IT" dirty="0"/>
              <a:t> </a:t>
            </a:r>
            <a:r>
              <a:rPr lang="it-IT" sz="4000" b="1" dirty="0">
                <a:solidFill>
                  <a:srgbClr val="FF0000"/>
                </a:solidFill>
              </a:rPr>
              <a:t>DELITTI da CODICE ROSSO</a:t>
            </a:r>
            <a:br>
              <a:rPr lang="it-IT" sz="4000" b="1" dirty="0">
                <a:solidFill>
                  <a:srgbClr val="FF0000"/>
                </a:solidFill>
              </a:rPr>
            </a:br>
            <a:r>
              <a:rPr lang="it-IT" sz="4000" b="1" dirty="0">
                <a:solidFill>
                  <a:srgbClr val="FF0000"/>
                </a:solidFill>
              </a:rPr>
              <a:t>VIOLENZA SESSUALE – art. 609 bis c.p.</a:t>
            </a:r>
            <a:br>
              <a:rPr lang="it-IT" b="1" dirty="0">
                <a:solidFill>
                  <a:srgbClr val="FF0000"/>
                </a:solidFill>
              </a:rPr>
            </a:br>
            <a:endParaRPr lang="it-IT" b="1" dirty="0">
              <a:solidFill>
                <a:srgbClr val="FF0000"/>
              </a:solidFill>
            </a:endParaRPr>
          </a:p>
        </p:txBody>
      </p:sp>
      <p:sp>
        <p:nvSpPr>
          <p:cNvPr id="4" name="Segnaposto contenuto 3"/>
          <p:cNvSpPr>
            <a:spLocks noGrp="1"/>
          </p:cNvSpPr>
          <p:nvPr>
            <p:ph idx="1"/>
          </p:nvPr>
        </p:nvSpPr>
        <p:spPr>
          <a:xfrm>
            <a:off x="457200" y="2052918"/>
            <a:ext cx="10676238" cy="4195481"/>
          </a:xfrm>
          <a:solidFill>
            <a:schemeClr val="accent4">
              <a:lumMod val="75000"/>
            </a:schemeClr>
          </a:solidFill>
        </p:spPr>
        <p:txBody>
          <a:bodyPr>
            <a:normAutofit fontScale="70000" lnSpcReduction="20000"/>
          </a:bodyPr>
          <a:lstStyle/>
          <a:p>
            <a:pPr algn="ctr"/>
            <a:endParaRPr lang="it-IT" b="1" dirty="0"/>
          </a:p>
          <a:p>
            <a:pPr algn="just"/>
            <a:r>
              <a:rPr lang="it-IT" sz="2400" dirty="0"/>
              <a:t>Chiunque con violenza o minaccia (..) costringe taluno a compiere o subire atti sessuali  è punito con la pena della reclusione da sei a dodici anni</a:t>
            </a:r>
          </a:p>
          <a:p>
            <a:pPr algn="just"/>
            <a:r>
              <a:rPr lang="it-IT" sz="2400" dirty="0"/>
              <a:t>E’ punito con la stessa pena chi induce taluno a compiere o subire atti sessuali: </a:t>
            </a:r>
          </a:p>
          <a:p>
            <a:pPr marL="457200" indent="-457200" algn="just">
              <a:buAutoNum type="arabicParenR"/>
            </a:pPr>
            <a:r>
              <a:rPr lang="it-IT" sz="2400" dirty="0"/>
              <a:t>abusando delle condizioni di inferiorità fisica o psichica della persona offesa al momento  del fatto. (</a:t>
            </a:r>
            <a:r>
              <a:rPr lang="it-IT" sz="2400" b="1" dirty="0" err="1"/>
              <a:t>drugs</a:t>
            </a:r>
            <a:r>
              <a:rPr lang="it-IT" sz="2400" dirty="0"/>
              <a:t> - La condizione di inferiorità psico-fisica della vittima rileva anche nell’ipotesi in cui l’assunzione di alcol e droga sia stata volontaria ove detta condizione venga strumentalizzata per il soddisfacimento degli impulsi sessuali dell’agente, che ha di fronte un soggetto ridotto a mero strumento di soddisfazione delle sue pulsioni.</a:t>
            </a:r>
          </a:p>
          <a:p>
            <a:pPr marL="457200" indent="-457200" algn="just">
              <a:buAutoNum type="arabicParenR"/>
            </a:pPr>
            <a:r>
              <a:rPr lang="it-IT" sz="2400" dirty="0"/>
              <a:t>Traendo in inganno la persona offesa per essersi il colpevole sostituito ad altra persona</a:t>
            </a:r>
          </a:p>
          <a:p>
            <a:pPr algn="just"/>
            <a:r>
              <a:rPr lang="it-IT" sz="2400" dirty="0"/>
              <a:t>  Nei casi di minore gravità la pena è diminuita in misura non eccedente i 2/3 </a:t>
            </a:r>
          </a:p>
          <a:p>
            <a:pPr algn="just"/>
            <a:r>
              <a:rPr lang="it-IT" sz="2400" dirty="0"/>
              <a:t>La legge 1433/2025 (che ha introdotto il delitto di </a:t>
            </a:r>
            <a:r>
              <a:rPr lang="it-IT" sz="2400" b="1" dirty="0"/>
              <a:t>femminicidio</a:t>
            </a:r>
            <a:r>
              <a:rPr lang="it-IT" sz="2400" dirty="0"/>
              <a:t>) ha previsto un’ulteriore aggravante (art. 609 ter.1 c.p.) con un aumento della pena di un terzo  se il fatto è commesso “</a:t>
            </a:r>
            <a:r>
              <a:rPr lang="it-IT" sz="2400" i="1" dirty="0"/>
              <a:t>come atto di discriminazione o di odio verso la persona offesa in quanto donna o per reprimere l’esercizio dei suoi diritti o delle sue libertà o comunque l’espressione della sua personalità</a:t>
            </a:r>
            <a:r>
              <a:rPr lang="it-IT" sz="2400" dirty="0"/>
              <a:t>”</a:t>
            </a:r>
          </a:p>
          <a:p>
            <a:pPr algn="just"/>
            <a:endParaRPr lang="it-IT" sz="2400" b="1" dirty="0">
              <a:solidFill>
                <a:schemeClr val="bg1"/>
              </a:solidFill>
            </a:endParaRPr>
          </a:p>
          <a:p>
            <a:pPr algn="just"/>
            <a:endParaRPr lang="it-IT" b="1" dirty="0">
              <a:solidFill>
                <a:schemeClr val="bg1"/>
              </a:solidFill>
            </a:endParaRPr>
          </a:p>
          <a:p>
            <a:pPr algn="just"/>
            <a:endParaRPr lang="it-IT" dirty="0">
              <a:solidFill>
                <a:schemeClr val="bg1"/>
              </a:solidFill>
            </a:endParaRPr>
          </a:p>
          <a:p>
            <a:pPr algn="ctr"/>
            <a:endParaRPr lang="it-IT" dirty="0"/>
          </a:p>
        </p:txBody>
      </p:sp>
    </p:spTree>
    <p:extLst>
      <p:ext uri="{BB962C8B-B14F-4D97-AF65-F5344CB8AC3E}">
        <p14:creationId xmlns:p14="http://schemas.microsoft.com/office/powerpoint/2010/main" val="17971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1499"/>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1249"/>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1249"/>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1249"/>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125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down)">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125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wipe(down)">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38877-F7A2-059A-46D5-8982AFE6B2BD}"/>
              </a:ext>
            </a:extLst>
          </p:cNvPr>
          <p:cNvSpPr>
            <a:spLocks noGrp="1"/>
          </p:cNvSpPr>
          <p:nvPr>
            <p:ph type="title"/>
          </p:nvPr>
        </p:nvSpPr>
        <p:spPr>
          <a:xfrm>
            <a:off x="646112" y="452718"/>
            <a:ext cx="5629222" cy="1400530"/>
          </a:xfrm>
        </p:spPr>
        <p:txBody>
          <a:bodyPr>
            <a:normAutofit/>
          </a:bodyPr>
          <a:lstStyle/>
          <a:p>
            <a:pPr algn="ctr"/>
            <a:r>
              <a:rPr lang="it-IT" b="1" dirty="0">
                <a:solidFill>
                  <a:srgbClr val="FF0000"/>
                </a:solidFill>
              </a:rPr>
              <a:t>Il consenso della vittima</a:t>
            </a:r>
          </a:p>
        </p:txBody>
      </p:sp>
      <p:sp>
        <p:nvSpPr>
          <p:cNvPr id="8" name="Content Placeholder 7">
            <a:extLst>
              <a:ext uri="{FF2B5EF4-FFF2-40B4-BE49-F238E27FC236}">
                <a16:creationId xmlns:a16="http://schemas.microsoft.com/office/drawing/2014/main" id="{443B6888-DB3A-B089-8732-3CA5654D1BD8}"/>
              </a:ext>
            </a:extLst>
          </p:cNvPr>
          <p:cNvSpPr>
            <a:spLocks noGrp="1"/>
          </p:cNvSpPr>
          <p:nvPr>
            <p:ph idx="1"/>
          </p:nvPr>
        </p:nvSpPr>
        <p:spPr>
          <a:xfrm>
            <a:off x="646112" y="2052918"/>
            <a:ext cx="5628635" cy="4195481"/>
          </a:xfrm>
        </p:spPr>
        <p:txBody>
          <a:bodyPr>
            <a:normAutofit fontScale="92500" lnSpcReduction="20000"/>
          </a:bodyPr>
          <a:lstStyle/>
          <a:p>
            <a:pPr algn="just"/>
            <a:r>
              <a:rPr lang="it-IT" dirty="0"/>
              <a:t>La mancanza di un consenso validamente espresso è elemento costitutivo del reato di violenza sessuale.</a:t>
            </a:r>
          </a:p>
          <a:p>
            <a:pPr algn="just"/>
            <a:r>
              <a:rPr lang="it-IT" dirty="0"/>
              <a:t>     - Manifestazione del consenso: il  consenso deve essere manifestato nella fase iniziale ma anche nel corso dell’atto sessuale, essendo la parte (normalmente la donna) libera di revocarlo in qualsiasi momento (È stato ritenuto configurabile dunque il delitto di violenza sessuale nell’ipotesi di condotta messa in atto da colui che ha proseguito il rapporto sessuale, quando il consenso della vittima, originariamente prestato, sia stato poi revocato a seguito del mutamento non condiviso delle modalità di consumazione del rapporto) </a:t>
            </a:r>
          </a:p>
          <a:p>
            <a:pPr algn="just"/>
            <a:endParaRPr lang="en-US" dirty="0"/>
          </a:p>
        </p:txBody>
      </p:sp>
      <p:pic>
        <p:nvPicPr>
          <p:cNvPr id="4" name="Segnaposto contenuto 3" descr="Violenza di genere, i numeri del 2020: verso un nuovo Piano 2021-2024, le  proposte per un sistema di contrasto più inclusivo ed efficace - la  Repubblica">
            <a:extLst>
              <a:ext uri="{FF2B5EF4-FFF2-40B4-BE49-F238E27FC236}">
                <a16:creationId xmlns:a16="http://schemas.microsoft.com/office/drawing/2014/main" id="{74461C54-4C98-F83C-A19B-AAE73434E8CC}"/>
              </a:ext>
            </a:extLst>
          </p:cNvPr>
          <p:cNvPicPr>
            <a:picLocks noChangeAspect="1"/>
          </p:cNvPicPr>
          <p:nvPr/>
        </p:nvPicPr>
        <p:blipFill rotWithShape="1">
          <a:blip r:embed="rId2">
            <a:extLst>
              <a:ext uri="{28A0092B-C50C-407E-A947-70E740481C1C}">
                <a14:useLocalDpi xmlns:a14="http://schemas.microsoft.com/office/drawing/2010/main" val="0"/>
              </a:ext>
            </a:extLst>
          </a:blip>
          <a:srcRect l="17061" r="20654"/>
          <a:stretch/>
        </p:blipFill>
        <p:spPr bwMode="auto">
          <a:xfrm>
            <a:off x="6614388" y="1440178"/>
            <a:ext cx="5334000" cy="4808221"/>
          </a:xfrm>
          <a:prstGeom prst="rect">
            <a:avLst/>
          </a:prstGeom>
          <a:noFill/>
          <a:effectLst/>
        </p:spPr>
      </p:pic>
    </p:spTree>
    <p:extLst>
      <p:ext uri="{BB962C8B-B14F-4D97-AF65-F5344CB8AC3E}">
        <p14:creationId xmlns:p14="http://schemas.microsoft.com/office/powerpoint/2010/main" val="240351594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1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3778AC-6B3B-805F-F5F4-FF86CB42B85B}"/>
              </a:ext>
            </a:extLst>
          </p:cNvPr>
          <p:cNvSpPr>
            <a:spLocks noGrp="1"/>
          </p:cNvSpPr>
          <p:nvPr>
            <p:ph type="title"/>
          </p:nvPr>
        </p:nvSpPr>
        <p:spPr>
          <a:xfrm>
            <a:off x="8000837" y="1715784"/>
            <a:ext cx="3543464" cy="4109663"/>
          </a:xfrm>
        </p:spPr>
        <p:txBody>
          <a:bodyPr vert="horz" lIns="91440" tIns="45720" rIns="91440" bIns="45720" rtlCol="0" anchor="b">
            <a:normAutofit/>
          </a:bodyPr>
          <a:lstStyle/>
          <a:p>
            <a:pPr algn="ctr">
              <a:lnSpc>
                <a:spcPct val="90000"/>
              </a:lnSpc>
            </a:pPr>
            <a:r>
              <a:rPr lang="en-US" sz="1900" b="1" dirty="0">
                <a:solidFill>
                  <a:srgbClr val="FF0000"/>
                </a:solidFill>
              </a:rPr>
              <a:t>NO SIGNIFICA NO </a:t>
            </a:r>
            <a:br>
              <a:rPr lang="en-US" sz="1900" dirty="0">
                <a:solidFill>
                  <a:srgbClr val="EBEBEB"/>
                </a:solidFill>
              </a:rPr>
            </a:br>
            <a:br>
              <a:rPr lang="en-US" sz="1900" dirty="0">
                <a:solidFill>
                  <a:srgbClr val="EBEBEB"/>
                </a:solidFill>
              </a:rPr>
            </a:br>
            <a:r>
              <a:rPr lang="en-US" sz="1900" dirty="0">
                <a:solidFill>
                  <a:srgbClr val="EBEBEB"/>
                </a:solidFill>
              </a:rPr>
              <a:t>Non </a:t>
            </a:r>
            <a:r>
              <a:rPr lang="en-US" sz="1900" dirty="0" err="1">
                <a:solidFill>
                  <a:srgbClr val="EBEBEB"/>
                </a:solidFill>
              </a:rPr>
              <a:t>valgono</a:t>
            </a:r>
            <a:r>
              <a:rPr lang="en-US" sz="1900" dirty="0">
                <a:solidFill>
                  <a:srgbClr val="EBEBEB"/>
                </a:solidFill>
              </a:rPr>
              <a:t> le </a:t>
            </a:r>
            <a:r>
              <a:rPr lang="en-US" sz="1900" dirty="0" err="1">
                <a:solidFill>
                  <a:srgbClr val="EBEBEB"/>
                </a:solidFill>
              </a:rPr>
              <a:t>ricorrenti</a:t>
            </a:r>
            <a:r>
              <a:rPr lang="en-US" sz="1900" dirty="0">
                <a:solidFill>
                  <a:srgbClr val="EBEBEB"/>
                </a:solidFill>
              </a:rPr>
              <a:t> </a:t>
            </a:r>
            <a:r>
              <a:rPr lang="en-US" sz="1900" dirty="0" err="1">
                <a:solidFill>
                  <a:srgbClr val="EBEBEB"/>
                </a:solidFill>
              </a:rPr>
              <a:t>giustificazioni</a:t>
            </a:r>
            <a:r>
              <a:rPr lang="en-US" sz="1900" dirty="0">
                <a:solidFill>
                  <a:srgbClr val="EBEBEB"/>
                </a:solidFill>
              </a:rPr>
              <a:t>:</a:t>
            </a:r>
            <a:br>
              <a:rPr lang="en-US" sz="1900" dirty="0">
                <a:solidFill>
                  <a:srgbClr val="EBEBEB"/>
                </a:solidFill>
              </a:rPr>
            </a:br>
            <a:r>
              <a:rPr lang="en-US" sz="1900" dirty="0">
                <a:solidFill>
                  <a:srgbClr val="EBEBEB"/>
                </a:solidFill>
              </a:rPr>
              <a:t>         1.    ..”lei ci </a:t>
            </a:r>
            <a:r>
              <a:rPr lang="en-US" sz="1900" dirty="0" err="1">
                <a:solidFill>
                  <a:srgbClr val="EBEBEB"/>
                </a:solidFill>
              </a:rPr>
              <a:t>stava</a:t>
            </a:r>
            <a:r>
              <a:rPr lang="en-US" sz="1900" dirty="0">
                <a:solidFill>
                  <a:srgbClr val="EBEBEB"/>
                </a:solidFill>
              </a:rPr>
              <a:t>”</a:t>
            </a:r>
            <a:br>
              <a:rPr lang="en-US" sz="1900" dirty="0">
                <a:solidFill>
                  <a:srgbClr val="EBEBEB"/>
                </a:solidFill>
              </a:rPr>
            </a:br>
            <a:r>
              <a:rPr lang="en-US" sz="1900" dirty="0">
                <a:solidFill>
                  <a:srgbClr val="EBEBEB"/>
                </a:solidFill>
              </a:rPr>
              <a:t>          2. “  Alla fine se </a:t>
            </a:r>
            <a:r>
              <a:rPr lang="en-US" sz="1900" dirty="0" err="1">
                <a:solidFill>
                  <a:srgbClr val="EBEBEB"/>
                </a:solidFill>
              </a:rPr>
              <a:t>l’è</a:t>
            </a:r>
            <a:r>
              <a:rPr lang="en-US" sz="1900" dirty="0">
                <a:solidFill>
                  <a:srgbClr val="EBEBEB"/>
                </a:solidFill>
              </a:rPr>
              <a:t> </a:t>
            </a:r>
            <a:r>
              <a:rPr lang="en-US" sz="1900" dirty="0" err="1">
                <a:solidFill>
                  <a:srgbClr val="EBEBEB"/>
                </a:solidFill>
              </a:rPr>
              <a:t>cercata</a:t>
            </a:r>
            <a:r>
              <a:rPr lang="en-US" sz="1900" dirty="0">
                <a:solidFill>
                  <a:srgbClr val="EBEBEB"/>
                </a:solidFill>
              </a:rPr>
              <a:t>”: (</a:t>
            </a:r>
            <a:r>
              <a:rPr lang="en-US" sz="1900" dirty="0" err="1">
                <a:solidFill>
                  <a:srgbClr val="EBEBEB"/>
                </a:solidFill>
              </a:rPr>
              <a:t>si</a:t>
            </a:r>
            <a:r>
              <a:rPr lang="en-US" sz="1900" dirty="0">
                <a:solidFill>
                  <a:srgbClr val="EBEBEB"/>
                </a:solidFill>
              </a:rPr>
              <a:t> fa </a:t>
            </a:r>
            <a:r>
              <a:rPr lang="en-US" sz="1900" dirty="0" err="1">
                <a:solidFill>
                  <a:srgbClr val="EBEBEB"/>
                </a:solidFill>
              </a:rPr>
              <a:t>riferimento</a:t>
            </a:r>
            <a:r>
              <a:rPr lang="en-US" sz="1900" dirty="0">
                <a:solidFill>
                  <a:srgbClr val="EBEBEB"/>
                </a:solidFill>
              </a:rPr>
              <a:t> a </a:t>
            </a:r>
            <a:r>
              <a:rPr lang="en-US" sz="1900" dirty="0" err="1">
                <a:solidFill>
                  <a:srgbClr val="EBEBEB"/>
                </a:solidFill>
              </a:rPr>
              <a:t>ragazze</a:t>
            </a:r>
            <a:r>
              <a:rPr lang="en-US" sz="1900" dirty="0">
                <a:solidFill>
                  <a:srgbClr val="EBEBEB"/>
                </a:solidFill>
              </a:rPr>
              <a:t> </a:t>
            </a:r>
            <a:r>
              <a:rPr lang="en-US" sz="1900" dirty="0" err="1">
                <a:solidFill>
                  <a:srgbClr val="EBEBEB"/>
                </a:solidFill>
              </a:rPr>
              <a:t>appartenenti</a:t>
            </a:r>
            <a:r>
              <a:rPr lang="en-US" sz="1900" dirty="0">
                <a:solidFill>
                  <a:srgbClr val="EBEBEB"/>
                </a:solidFill>
              </a:rPr>
              <a:t> a </a:t>
            </a:r>
            <a:r>
              <a:rPr lang="en-US" sz="1900" dirty="0" err="1">
                <a:solidFill>
                  <a:srgbClr val="EBEBEB"/>
                </a:solidFill>
              </a:rPr>
              <a:t>famiglie</a:t>
            </a:r>
            <a:r>
              <a:rPr lang="en-US" sz="1900" dirty="0">
                <a:solidFill>
                  <a:srgbClr val="EBEBEB"/>
                </a:solidFill>
              </a:rPr>
              <a:t> </a:t>
            </a:r>
            <a:r>
              <a:rPr lang="en-US" sz="1900" dirty="0" err="1">
                <a:solidFill>
                  <a:srgbClr val="EBEBEB"/>
                </a:solidFill>
              </a:rPr>
              <a:t>disfunzionali</a:t>
            </a:r>
            <a:r>
              <a:rPr lang="en-US" sz="1900" dirty="0">
                <a:solidFill>
                  <a:srgbClr val="EBEBEB"/>
                </a:solidFill>
              </a:rPr>
              <a:t>; </a:t>
            </a:r>
            <a:r>
              <a:rPr lang="en-US" sz="1900" dirty="0" err="1">
                <a:solidFill>
                  <a:srgbClr val="EBEBEB"/>
                </a:solidFill>
              </a:rPr>
              <a:t>ragazze</a:t>
            </a:r>
            <a:r>
              <a:rPr lang="en-US" sz="1900" dirty="0">
                <a:solidFill>
                  <a:srgbClr val="EBEBEB"/>
                </a:solidFill>
              </a:rPr>
              <a:t>, </a:t>
            </a:r>
            <a:r>
              <a:rPr lang="en-US" sz="1900" dirty="0" err="1">
                <a:solidFill>
                  <a:srgbClr val="EBEBEB"/>
                </a:solidFill>
              </a:rPr>
              <a:t>alcoliste</a:t>
            </a:r>
            <a:r>
              <a:rPr lang="en-US" sz="1900" dirty="0">
                <a:solidFill>
                  <a:srgbClr val="EBEBEB"/>
                </a:solidFill>
              </a:rPr>
              <a:t>, con </a:t>
            </a:r>
            <a:r>
              <a:rPr lang="en-US" sz="1900" dirty="0" err="1">
                <a:solidFill>
                  <a:srgbClr val="EBEBEB"/>
                </a:solidFill>
              </a:rPr>
              <a:t>vite</a:t>
            </a:r>
            <a:r>
              <a:rPr lang="en-US" sz="1900" dirty="0">
                <a:solidFill>
                  <a:srgbClr val="EBEBEB"/>
                </a:solidFill>
              </a:rPr>
              <a:t> </a:t>
            </a:r>
            <a:r>
              <a:rPr lang="en-US" sz="1900" dirty="0" err="1">
                <a:solidFill>
                  <a:srgbClr val="EBEBEB"/>
                </a:solidFill>
              </a:rPr>
              <a:t>notturne</a:t>
            </a:r>
            <a:r>
              <a:rPr lang="en-US" sz="1900" dirty="0">
                <a:solidFill>
                  <a:srgbClr val="EBEBEB"/>
                </a:solidFill>
              </a:rPr>
              <a:t> </a:t>
            </a:r>
            <a:r>
              <a:rPr lang="en-US" sz="1900" dirty="0" err="1">
                <a:solidFill>
                  <a:srgbClr val="EBEBEB"/>
                </a:solidFill>
              </a:rPr>
              <a:t>fatte</a:t>
            </a:r>
            <a:r>
              <a:rPr lang="en-US" sz="1900" dirty="0">
                <a:solidFill>
                  <a:srgbClr val="EBEBEB"/>
                </a:solidFill>
              </a:rPr>
              <a:t> di </a:t>
            </a:r>
            <a:r>
              <a:rPr lang="en-US" sz="1900" dirty="0" err="1">
                <a:solidFill>
                  <a:srgbClr val="EBEBEB"/>
                </a:solidFill>
              </a:rPr>
              <a:t>alcool</a:t>
            </a:r>
            <a:r>
              <a:rPr lang="en-US" sz="1900" dirty="0">
                <a:solidFill>
                  <a:srgbClr val="EBEBEB"/>
                </a:solidFill>
              </a:rPr>
              <a:t> e </a:t>
            </a:r>
            <a:r>
              <a:rPr lang="en-US" sz="1900" dirty="0" err="1">
                <a:solidFill>
                  <a:srgbClr val="EBEBEB"/>
                </a:solidFill>
              </a:rPr>
              <a:t>droghe</a:t>
            </a:r>
            <a:r>
              <a:rPr lang="en-US" sz="1900" dirty="0">
                <a:solidFill>
                  <a:srgbClr val="EBEBEB"/>
                </a:solidFill>
              </a:rPr>
              <a:t>) </a:t>
            </a:r>
          </a:p>
        </p:txBody>
      </p:sp>
      <p:pic>
        <p:nvPicPr>
          <p:cNvPr id="4" name="Immagine 3" descr="Immagine che contiene persona, Viso umano, calligrafia, dito&#10;&#10;Il contenuto generato dall'IA potrebbe non essere corretto.">
            <a:extLst>
              <a:ext uri="{FF2B5EF4-FFF2-40B4-BE49-F238E27FC236}">
                <a16:creationId xmlns:a16="http://schemas.microsoft.com/office/drawing/2014/main" id="{C056AFB7-2438-6B2D-26B3-28A27875943F}"/>
              </a:ext>
            </a:extLst>
          </p:cNvPr>
          <p:cNvPicPr>
            <a:picLocks noChangeAspect="1"/>
          </p:cNvPicPr>
          <p:nvPr/>
        </p:nvPicPr>
        <p:blipFill>
          <a:blip r:embed="rId3"/>
          <a:srcRect l="23046" r="1424" b="-1"/>
          <a:stretch>
            <a:fillRect/>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1694782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600AD3-15CF-4EF7-330F-83BE9F231F3A}"/>
            </a:ext>
          </a:extLst>
        </p:cNvPr>
        <p:cNvGrpSpPr/>
        <p:nvPr/>
      </p:nvGrpSpPr>
      <p:grpSpPr>
        <a:xfrm>
          <a:off x="0" y="0"/>
          <a:ext cx="0" cy="0"/>
          <a:chOff x="0" y="0"/>
          <a:chExt cx="0" cy="0"/>
        </a:xfrm>
      </p:grpSpPr>
      <p:pic>
        <p:nvPicPr>
          <p:cNvPr id="2" name="Immagine 1" descr="Immagine che contiene edificio, aria aperta, persona, terreno&#10;&#10;Il contenuto generato dall'IA potrebbe non essere corretto.">
            <a:extLst>
              <a:ext uri="{FF2B5EF4-FFF2-40B4-BE49-F238E27FC236}">
                <a16:creationId xmlns:a16="http://schemas.microsoft.com/office/drawing/2014/main" id="{9BBD9766-8373-FAE5-3EF9-991CF573AD38}"/>
              </a:ext>
            </a:extLst>
          </p:cNvPr>
          <p:cNvPicPr>
            <a:picLocks noChangeAspect="1"/>
          </p:cNvPicPr>
          <p:nvPr/>
        </p:nvPicPr>
        <p:blipFill>
          <a:blip r:embed="rId2">
            <a:alphaModFix amt="35000"/>
          </a:blip>
          <a:srcRect t="6575" b="9156"/>
          <a:stretch>
            <a:fillRect/>
          </a:stretch>
        </p:blipFill>
        <p:spPr>
          <a:xfrm>
            <a:off x="1" y="0"/>
            <a:ext cx="12192000" cy="6858011"/>
          </a:xfrm>
          <a:prstGeom prst="rect">
            <a:avLst/>
          </a:prstGeom>
        </p:spPr>
      </p:pic>
      <p:sp>
        <p:nvSpPr>
          <p:cNvPr id="3" name="Titolo 2">
            <a:extLst>
              <a:ext uri="{FF2B5EF4-FFF2-40B4-BE49-F238E27FC236}">
                <a16:creationId xmlns:a16="http://schemas.microsoft.com/office/drawing/2014/main" id="{FEB21921-BC00-F1A6-FEDF-F629D89AC35F}"/>
              </a:ext>
            </a:extLst>
          </p:cNvPr>
          <p:cNvSpPr>
            <a:spLocks noGrp="1"/>
          </p:cNvSpPr>
          <p:nvPr>
            <p:ph type="title"/>
          </p:nvPr>
        </p:nvSpPr>
        <p:spPr>
          <a:xfrm>
            <a:off x="646111" y="343141"/>
            <a:ext cx="9733565" cy="1165446"/>
          </a:xfrm>
        </p:spPr>
        <p:txBody>
          <a:bodyPr>
            <a:noAutofit/>
          </a:bodyPr>
          <a:lstStyle/>
          <a:p>
            <a:pPr algn="ctr"/>
            <a:r>
              <a:rPr lang="it-IT" sz="3600" b="1" dirty="0">
                <a:solidFill>
                  <a:srgbClr val="FF0000"/>
                </a:solidFill>
              </a:rPr>
              <a:t>VIOLENZA SESSUALE DI GRUPPO</a:t>
            </a:r>
            <a:br>
              <a:rPr lang="it-IT" sz="3600" b="1" dirty="0">
                <a:solidFill>
                  <a:srgbClr val="FF0000"/>
                </a:solidFill>
              </a:rPr>
            </a:br>
            <a:r>
              <a:rPr lang="it-IT" sz="3600" b="1" dirty="0">
                <a:solidFill>
                  <a:srgbClr val="FF0000"/>
                </a:solidFill>
              </a:rPr>
              <a:t>art. 609 </a:t>
            </a:r>
            <a:r>
              <a:rPr lang="it-IT" sz="3600" b="1" dirty="0" err="1">
                <a:solidFill>
                  <a:srgbClr val="FF0000"/>
                </a:solidFill>
              </a:rPr>
              <a:t>octies</a:t>
            </a:r>
            <a:r>
              <a:rPr lang="it-IT" sz="3600" b="1" dirty="0">
                <a:solidFill>
                  <a:srgbClr val="FF0000"/>
                </a:solidFill>
              </a:rPr>
              <a:t> c.p.</a:t>
            </a:r>
            <a:br>
              <a:rPr lang="it-IT" sz="3600" dirty="0">
                <a:solidFill>
                  <a:srgbClr val="FF0000"/>
                </a:solidFill>
              </a:rPr>
            </a:br>
            <a:endParaRPr lang="it-IT" sz="3600" dirty="0">
              <a:solidFill>
                <a:srgbClr val="FF0000"/>
              </a:solidFill>
            </a:endParaRPr>
          </a:p>
        </p:txBody>
      </p:sp>
      <p:sp>
        <p:nvSpPr>
          <p:cNvPr id="4" name="Segnaposto contenuto 3">
            <a:extLst>
              <a:ext uri="{FF2B5EF4-FFF2-40B4-BE49-F238E27FC236}">
                <a16:creationId xmlns:a16="http://schemas.microsoft.com/office/drawing/2014/main" id="{B1F20454-348F-0887-C573-1FCBE2D1F170}"/>
              </a:ext>
            </a:extLst>
          </p:cNvPr>
          <p:cNvSpPr>
            <a:spLocks noGrp="1"/>
          </p:cNvSpPr>
          <p:nvPr>
            <p:ph idx="1"/>
          </p:nvPr>
        </p:nvSpPr>
        <p:spPr>
          <a:xfrm>
            <a:off x="534256" y="1508587"/>
            <a:ext cx="6298059" cy="5118244"/>
          </a:xfrm>
        </p:spPr>
        <p:txBody>
          <a:bodyPr>
            <a:normAutofit fontScale="92500"/>
          </a:bodyPr>
          <a:lstStyle/>
          <a:p>
            <a:pPr marL="0" indent="0">
              <a:lnSpc>
                <a:spcPct val="90000"/>
              </a:lnSpc>
              <a:buNone/>
            </a:pPr>
            <a:endParaRPr lang="it-IT" sz="1400" b="1" dirty="0"/>
          </a:p>
          <a:p>
            <a:pPr algn="just">
              <a:lnSpc>
                <a:spcPct val="90000"/>
              </a:lnSpc>
            </a:pPr>
            <a:r>
              <a:rPr lang="it-IT" sz="1400" b="1" dirty="0"/>
              <a:t> </a:t>
            </a:r>
            <a:r>
              <a:rPr lang="it-IT" sz="1800" b="1" dirty="0"/>
              <a:t>Condotta criminale che assume uno speciale grado di violenza sulla vittima, tanto da essere considerata non un aggravante della violenza sessuale prevista dall’art. 609 bis c.p., ma un autonomo delitto, punito con pene superiori rispetto a quelle previste per la violenza sessuale (da 8 a 14 anni di reclusione);</a:t>
            </a:r>
          </a:p>
          <a:p>
            <a:pPr algn="just">
              <a:lnSpc>
                <a:spcPct val="90000"/>
              </a:lnSpc>
            </a:pPr>
            <a:r>
              <a:rPr lang="it-IT" sz="1800" b="1" dirty="0"/>
              <a:t>Per gli adolescenti fare parte di un  gruppo infatti costituisce una spinta ad agire nei confronti di una vittima, nella maggior parte dei casi conosciuta.</a:t>
            </a:r>
          </a:p>
          <a:p>
            <a:pPr algn="just">
              <a:lnSpc>
                <a:spcPct val="90000"/>
              </a:lnSpc>
            </a:pPr>
            <a:r>
              <a:rPr lang="it-IT" sz="1800" b="1" dirty="0"/>
              <a:t> Scopo della condotta dunque non è solo una spinta erotico-sessuale, ma il desiderio di porre in essere un’aggressione brutale per ribadire la propria forza dominante tra pari all’interno del gruppo.</a:t>
            </a:r>
          </a:p>
          <a:p>
            <a:pPr algn="just">
              <a:lnSpc>
                <a:spcPct val="90000"/>
              </a:lnSpc>
            </a:pPr>
            <a:r>
              <a:rPr lang="it-IT" sz="1800" b="1" dirty="0"/>
              <a:t>La vittima diventa agli occhi del “branco”, un oggetto di cui si può abusare fino al soddisfacimento totale dei propri scopi. </a:t>
            </a:r>
          </a:p>
          <a:p>
            <a:pPr algn="just">
              <a:lnSpc>
                <a:spcPct val="90000"/>
              </a:lnSpc>
            </a:pPr>
            <a:r>
              <a:rPr lang="it-IT" sz="1800" b="1" dirty="0"/>
              <a:t>La protezione del gruppo aiuta a considerare la vittima come un oggetto e non un essere umano.</a:t>
            </a:r>
          </a:p>
          <a:p>
            <a:pPr>
              <a:lnSpc>
                <a:spcPct val="90000"/>
              </a:lnSpc>
            </a:pPr>
            <a:endParaRPr lang="it-IT" sz="1400" b="1" dirty="0"/>
          </a:p>
          <a:p>
            <a:pPr>
              <a:lnSpc>
                <a:spcPct val="90000"/>
              </a:lnSpc>
            </a:pPr>
            <a:endParaRPr lang="it-IT" sz="1400" b="1" dirty="0"/>
          </a:p>
          <a:p>
            <a:pPr>
              <a:lnSpc>
                <a:spcPct val="90000"/>
              </a:lnSpc>
            </a:pPr>
            <a:endParaRPr lang="it-IT" sz="1400" b="1" dirty="0"/>
          </a:p>
          <a:p>
            <a:pPr>
              <a:lnSpc>
                <a:spcPct val="90000"/>
              </a:lnSpc>
            </a:pPr>
            <a:endParaRPr lang="it-IT" sz="1400" dirty="0"/>
          </a:p>
          <a:p>
            <a:pPr>
              <a:lnSpc>
                <a:spcPct val="90000"/>
              </a:lnSpc>
            </a:pPr>
            <a:endParaRPr lang="it-IT" sz="1400" dirty="0"/>
          </a:p>
        </p:txBody>
      </p:sp>
      <p:pic>
        <p:nvPicPr>
          <p:cNvPr id="6" name="Immagine 5">
            <a:extLst>
              <a:ext uri="{FF2B5EF4-FFF2-40B4-BE49-F238E27FC236}">
                <a16:creationId xmlns:a16="http://schemas.microsoft.com/office/drawing/2014/main" id="{7012899F-CDDC-1EE8-FEE2-60B12AAEA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548" y="4137241"/>
            <a:ext cx="4127155" cy="2377618"/>
          </a:xfrm>
          <a:prstGeom prst="rect">
            <a:avLst/>
          </a:prstGeom>
        </p:spPr>
      </p:pic>
      <p:pic>
        <p:nvPicPr>
          <p:cNvPr id="8" name="Immagine 7">
            <a:extLst>
              <a:ext uri="{FF2B5EF4-FFF2-40B4-BE49-F238E27FC236}">
                <a16:creationId xmlns:a16="http://schemas.microsoft.com/office/drawing/2014/main" id="{2EEFA962-33A7-6E97-EBEC-D705935C2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547" y="1702288"/>
            <a:ext cx="3885344" cy="2138737"/>
          </a:xfrm>
          <a:prstGeom prst="rect">
            <a:avLst/>
          </a:prstGeom>
        </p:spPr>
      </p:pic>
    </p:spTree>
    <p:extLst>
      <p:ext uri="{BB962C8B-B14F-4D97-AF65-F5344CB8AC3E}">
        <p14:creationId xmlns:p14="http://schemas.microsoft.com/office/powerpoint/2010/main" val="8525148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1750"/>
                                  </p:stCondLst>
                                  <p:childTnLst>
                                    <p:set>
                                      <p:cBhvr>
                                        <p:cTn id="12" dur="1" fill="hold">
                                          <p:stCondLst>
                                            <p:cond delay="1499"/>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125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1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1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125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5" dur="1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6" dur="1500"/>
                                        <p:tgtEl>
                                          <p:spTgt spid="4">
                                            <p:txEl>
                                              <p:pRg st="3" end="3"/>
                                            </p:txEl>
                                          </p:spTgt>
                                        </p:tgtEl>
                                      </p:cBhvr>
                                    </p:animEffect>
                                  </p:childTnLst>
                                </p:cTn>
                              </p:par>
                              <p:par>
                                <p:cTn id="27" presetID="53" presetClass="entr" presetSubtype="16" fill="hold" nodeType="withEffect">
                                  <p:stCondLst>
                                    <p:cond delay="125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1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0" dur="1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1" dur="1500"/>
                                        <p:tgtEl>
                                          <p:spTgt spid="4">
                                            <p:txEl>
                                              <p:pRg st="4" end="4"/>
                                            </p:txEl>
                                          </p:spTgt>
                                        </p:tgtEl>
                                      </p:cBhvr>
                                    </p:animEffect>
                                  </p:childTnLst>
                                </p:cTn>
                              </p:par>
                              <p:par>
                                <p:cTn id="32" presetID="53" presetClass="entr" presetSubtype="16" fill="hold" nodeType="withEffect">
                                  <p:stCondLst>
                                    <p:cond delay="125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p:cTn id="34" dur="1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5" dur="1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6" dur="1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{916D5D02-22BA-4241-8185-3E6EE00B386F}tf10001062</Template>
  <TotalTime>1789</TotalTime>
  <Words>2135</Words>
  <Application>Microsoft Macintosh PowerPoint</Application>
  <PresentationFormat>Widescreen</PresentationFormat>
  <Paragraphs>78</Paragraphs>
  <Slides>15</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Arial</vt:lpstr>
      <vt:lpstr>Calibri</vt:lpstr>
      <vt:lpstr>Century Gothic</vt:lpstr>
      <vt:lpstr>Wingdings 3</vt:lpstr>
      <vt:lpstr>Ione</vt:lpstr>
      <vt:lpstr>La violenza di genere: ambiti di intervento, profili processuali e culturali </vt:lpstr>
      <vt:lpstr>FINALITA’ DEL PROGETTO</vt:lpstr>
      <vt:lpstr>Convenzione di Istanbul approvata dal Consiglio d’Europa il 7 aprile 2011 è un trattato internazionale sottoscritta da 45 Paesi</vt:lpstr>
      <vt:lpstr>Convenzione di Istanbul</vt:lpstr>
      <vt:lpstr>CODICE ROSSO</vt:lpstr>
      <vt:lpstr> DELITTI da CODICE ROSSO VIOLENZA SESSUALE – art. 609 bis c.p. </vt:lpstr>
      <vt:lpstr>Il consenso della vittima</vt:lpstr>
      <vt:lpstr>NO SIGNIFICA NO   Non valgono le ricorrenti giustificazioni:          1.    ..”lei ci stava”           2. “  Alla fine se l’è cercata”: (si fa riferimento a ragazze appartenenti a famiglie disfunzionali; ragazze, alcoliste, con vite notturne fatte di alcool e droghe) </vt:lpstr>
      <vt:lpstr>VIOLENZA SESSUALE DI GRUPPO art. 609 octies c.p. </vt:lpstr>
      <vt:lpstr>Maltrattamenti in famiglia (art. 572 c.p.)</vt:lpstr>
      <vt:lpstr>ATTI PERSECUTORI (STALKING)  art. 612 bis c.p.</vt:lpstr>
      <vt:lpstr>DIFFUSIONE ILLECITA DI IMMAGINI E VIDEO SESSUALMENTE ESPLICITI (art 612 ter c.p.)  </vt:lpstr>
      <vt:lpstr>Revenge porn</vt:lpstr>
      <vt:lpstr>IL FEMMINICIDIO art. 577 c.p.</vt:lpstr>
      <vt:lpstr>Presentazione standard di PowerPoint</vt:lpstr>
    </vt:vector>
  </TitlesOfParts>
  <Company>Ministero della Giustizia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Violenza di genere e domestica</dc:title>
  <dc:creator>Sebastiana Maria Nina Ciardo</dc:creator>
  <cp:lastModifiedBy>Rachele Monfredi</cp:lastModifiedBy>
  <cp:revision>206</cp:revision>
  <dcterms:created xsi:type="dcterms:W3CDTF">2022-10-21T14:27:47Z</dcterms:created>
  <dcterms:modified xsi:type="dcterms:W3CDTF">2026-04-12T16:52:45Z</dcterms:modified>
</cp:coreProperties>
</file>