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7" r:id="rId1"/>
  </p:sldMasterIdLst>
  <p:notesMasterIdLst>
    <p:notesMasterId r:id="rId17"/>
  </p:notesMasterIdLst>
  <p:sldIdLst>
    <p:sldId id="256" r:id="rId2"/>
    <p:sldId id="453" r:id="rId3"/>
    <p:sldId id="471" r:id="rId4"/>
    <p:sldId id="259" r:id="rId5"/>
    <p:sldId id="285" r:id="rId6"/>
    <p:sldId id="266" r:id="rId7"/>
    <p:sldId id="443" r:id="rId8"/>
    <p:sldId id="462" r:id="rId9"/>
    <p:sldId id="459" r:id="rId10"/>
    <p:sldId id="302" r:id="rId11"/>
    <p:sldId id="461" r:id="rId12"/>
    <p:sldId id="464" r:id="rId13"/>
    <p:sldId id="456" r:id="rId14"/>
    <p:sldId id="427" r:id="rId15"/>
    <p:sldId id="46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bastiana Maria Nina Ciardo" initials="SMNC" lastIdx="1" clrIdx="0">
    <p:extLst>
      <p:ext uri="{19B8F6BF-5375-455C-9EA6-DF929625EA0E}">
        <p15:presenceInfo xmlns:p15="http://schemas.microsoft.com/office/powerpoint/2012/main" userId="S-1-5-21-2765256482-2542865133-491593956-1237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78000"/>
    <a:srgbClr val="0E813C"/>
    <a:srgbClr val="08B0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4"/>
  </p:normalViewPr>
  <p:slideViewPr>
    <p:cSldViewPr snapToGrid="0">
      <p:cViewPr varScale="1">
        <p:scale>
          <a:sx n="104" d="100"/>
          <a:sy n="104" d="100"/>
        </p:scale>
        <p:origin x="232"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image" Target="../media/image10.png"/><Relationship Id="rId4"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302194-AD5E-4C7D-9923-C26042CC2E4C}" type="doc">
      <dgm:prSet loTypeId="urn:microsoft.com/office/officeart/2005/8/layout/vList3" loCatId="list" qsTypeId="urn:microsoft.com/office/officeart/2005/8/quickstyle/3d2" qsCatId="3D" csTypeId="urn:microsoft.com/office/officeart/2005/8/colors/accent3_4" csCatId="accent3" phldr="1"/>
      <dgm:spPr/>
      <dgm:t>
        <a:bodyPr/>
        <a:lstStyle/>
        <a:p>
          <a:endParaRPr lang="it-IT"/>
        </a:p>
      </dgm:t>
    </dgm:pt>
    <dgm:pt modelId="{94B6BD28-EC26-4486-8687-F15B103CC731}">
      <dgm:prSet/>
      <dgm:spPr>
        <a:blipFill rotWithShape="0">
          <a:blip xmlns:r="http://schemas.openxmlformats.org/officeDocument/2006/relationships" r:embed="rId1"/>
          <a:srcRect/>
          <a:stretch>
            <a:fillRect l="-25000" r="-25000"/>
          </a:stretch>
        </a:blipFill>
      </dgm:spPr>
      <dgm:t>
        <a:bodyPr/>
        <a:lstStyle/>
        <a:p>
          <a:pPr algn="just"/>
          <a:r>
            <a:rPr lang="en-US" b="1" i="0" dirty="0">
              <a:solidFill>
                <a:srgbClr val="FF0000"/>
              </a:solidFill>
            </a:rPr>
            <a:t>La VIOLENZA INTRAFAMILIARE</a:t>
          </a:r>
          <a:endParaRPr lang="it-IT" b="1" dirty="0"/>
        </a:p>
      </dgm:t>
    </dgm:pt>
    <dgm:pt modelId="{D3B35742-9722-4B47-8548-EFBDB3C8F508}" type="parTrans" cxnId="{0E8701F0-3C8A-4C32-98D0-7D27AC8FD663}">
      <dgm:prSet/>
      <dgm:spPr/>
      <dgm:t>
        <a:bodyPr/>
        <a:lstStyle/>
        <a:p>
          <a:endParaRPr lang="it-IT"/>
        </a:p>
      </dgm:t>
    </dgm:pt>
    <dgm:pt modelId="{D78417B8-1F30-4781-8CA2-98C1730CFD16}" type="sibTrans" cxnId="{0E8701F0-3C8A-4C32-98D0-7D27AC8FD663}">
      <dgm:prSet/>
      <dgm:spPr/>
      <dgm:t>
        <a:bodyPr/>
        <a:lstStyle/>
        <a:p>
          <a:endParaRPr lang="it-IT"/>
        </a:p>
      </dgm:t>
    </dgm:pt>
    <dgm:pt modelId="{2CFA5AE9-1E13-446B-9CE6-D70DF371080F}">
      <dgm:prSet custT="1"/>
      <dgm:spPr>
        <a:blipFill rotWithShape="0">
          <a:blip xmlns:r="http://schemas.openxmlformats.org/officeDocument/2006/relationships" r:embed="rId2"/>
          <a:srcRect/>
          <a:stretch>
            <a:fillRect l="-30000" r="-30000"/>
          </a:stretch>
        </a:blipFill>
      </dgm:spPr>
      <dgm:t>
        <a:bodyPr/>
        <a:lstStyle/>
        <a:p>
          <a:r>
            <a:rPr lang="en-US" sz="1600" b="1" i="0" dirty="0">
              <a:solidFill>
                <a:srgbClr val="FF0000"/>
              </a:solidFill>
            </a:rPr>
            <a:t>La </a:t>
          </a:r>
          <a:r>
            <a:rPr lang="en-US" sz="1600" b="1" i="0" dirty="0" err="1">
              <a:solidFill>
                <a:srgbClr val="FF0000"/>
              </a:solidFill>
            </a:rPr>
            <a:t>Conflittualità</a:t>
          </a:r>
          <a:r>
            <a:rPr lang="en-US" sz="1600" b="1" i="0" dirty="0">
              <a:solidFill>
                <a:srgbClr val="FF0000"/>
              </a:solidFill>
            </a:rPr>
            <a:t> </a:t>
          </a:r>
          <a:br>
            <a:rPr lang="en-US" sz="1600" b="1" i="0" dirty="0">
              <a:solidFill>
                <a:srgbClr val="FF0000"/>
              </a:solidFill>
            </a:rPr>
          </a:br>
          <a:r>
            <a:rPr lang="en-US" sz="1600" b="1" i="0" dirty="0">
              <a:solidFill>
                <a:srgbClr val="FF0000"/>
              </a:solidFill>
            </a:rPr>
            <a:t>la Violenza </a:t>
          </a:r>
          <a:br>
            <a:rPr lang="en-US" sz="1600" b="1" i="0" dirty="0">
              <a:solidFill>
                <a:srgbClr val="FF0000"/>
              </a:solidFill>
            </a:rPr>
          </a:br>
          <a:r>
            <a:rPr lang="en-US" sz="1400" b="1" i="0" dirty="0">
              <a:solidFill>
                <a:srgbClr val="FF0000"/>
              </a:solidFill>
            </a:rPr>
            <a:t>Il </a:t>
          </a:r>
          <a:r>
            <a:rPr lang="en-US" sz="1400" b="1" i="0" dirty="0" err="1">
              <a:solidFill>
                <a:srgbClr val="FF0000"/>
              </a:solidFill>
            </a:rPr>
            <a:t>Pregiudizio</a:t>
          </a:r>
          <a:endParaRPr lang="it-IT" sz="1600" b="1" dirty="0"/>
        </a:p>
      </dgm:t>
    </dgm:pt>
    <dgm:pt modelId="{113AB539-620C-45F5-B579-FCFE0C9623EB}" type="parTrans" cxnId="{1CC00F82-D37A-4762-A483-5446F2EE3686}">
      <dgm:prSet/>
      <dgm:spPr/>
      <dgm:t>
        <a:bodyPr/>
        <a:lstStyle/>
        <a:p>
          <a:endParaRPr lang="it-IT"/>
        </a:p>
      </dgm:t>
    </dgm:pt>
    <dgm:pt modelId="{D970A629-5C11-48A7-8277-786FD2A57102}" type="sibTrans" cxnId="{1CC00F82-D37A-4762-A483-5446F2EE3686}">
      <dgm:prSet/>
      <dgm:spPr/>
      <dgm:t>
        <a:bodyPr/>
        <a:lstStyle/>
        <a:p>
          <a:endParaRPr lang="it-IT"/>
        </a:p>
      </dgm:t>
    </dgm:pt>
    <dgm:pt modelId="{17CFEDE7-7DFA-4412-928C-3C597CD458B9}" type="pres">
      <dgm:prSet presAssocID="{C6302194-AD5E-4C7D-9923-C26042CC2E4C}" presName="linearFlow" presStyleCnt="0">
        <dgm:presLayoutVars>
          <dgm:dir/>
          <dgm:resizeHandles val="exact"/>
        </dgm:presLayoutVars>
      </dgm:prSet>
      <dgm:spPr/>
    </dgm:pt>
    <dgm:pt modelId="{D6BE1ABA-23B5-4738-8503-84F1CB420CB4}" type="pres">
      <dgm:prSet presAssocID="{94B6BD28-EC26-4486-8687-F15B103CC731}" presName="composite" presStyleCnt="0"/>
      <dgm:spPr/>
    </dgm:pt>
    <dgm:pt modelId="{D45C075F-B163-4391-890B-BE0D0D430CCA}" type="pres">
      <dgm:prSet presAssocID="{94B6BD28-EC26-4486-8687-F15B103CC731}" presName="imgShp" presStyleLbl="fgImgPlace1" presStyleIdx="0"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6B684F43-6435-4DFA-B9E7-8FB661B378D5}" type="pres">
      <dgm:prSet presAssocID="{94B6BD28-EC26-4486-8687-F15B103CC731}" presName="txShp" presStyleLbl="node1" presStyleIdx="0" presStyleCnt="2" custScaleY="272074" custLinFactNeighborX="357" custLinFactNeighborY="-4435">
        <dgm:presLayoutVars>
          <dgm:bulletEnabled val="1"/>
        </dgm:presLayoutVars>
      </dgm:prSet>
      <dgm:spPr/>
    </dgm:pt>
    <dgm:pt modelId="{CA25634F-3A50-46BD-AF2C-2C9073ED39BF}" type="pres">
      <dgm:prSet presAssocID="{D78417B8-1F30-4781-8CA2-98C1730CFD16}" presName="spacing" presStyleCnt="0"/>
      <dgm:spPr/>
    </dgm:pt>
    <dgm:pt modelId="{935CB2C2-6B2B-494D-BE35-643E0F618DD8}" type="pres">
      <dgm:prSet presAssocID="{2CFA5AE9-1E13-446B-9CE6-D70DF371080F}" presName="composite" presStyleCnt="0"/>
      <dgm:spPr/>
    </dgm:pt>
    <dgm:pt modelId="{4F6D447E-5DA1-4DF1-8C2B-76FE04D5D555}" type="pres">
      <dgm:prSet presAssocID="{2CFA5AE9-1E13-446B-9CE6-D70DF371080F}" presName="imgShp" presStyleLbl="fgImgPlace1" presStyleIdx="1" presStyleCnt="2"/>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564EBDD5-7CBF-46A3-947B-8C9B1BE9530B}" type="pres">
      <dgm:prSet presAssocID="{2CFA5AE9-1E13-446B-9CE6-D70DF371080F}" presName="txShp" presStyleLbl="node1" presStyleIdx="1" presStyleCnt="2" custScaleY="217107">
        <dgm:presLayoutVars>
          <dgm:bulletEnabled val="1"/>
        </dgm:presLayoutVars>
      </dgm:prSet>
      <dgm:spPr/>
    </dgm:pt>
  </dgm:ptLst>
  <dgm:cxnLst>
    <dgm:cxn modelId="{F07AD469-4E02-4266-A7A9-6D7A14714532}" type="presOf" srcId="{94B6BD28-EC26-4486-8687-F15B103CC731}" destId="{6B684F43-6435-4DFA-B9E7-8FB661B378D5}" srcOrd="0" destOrd="0" presId="urn:microsoft.com/office/officeart/2005/8/layout/vList3"/>
    <dgm:cxn modelId="{1CC00F82-D37A-4762-A483-5446F2EE3686}" srcId="{C6302194-AD5E-4C7D-9923-C26042CC2E4C}" destId="{2CFA5AE9-1E13-446B-9CE6-D70DF371080F}" srcOrd="1" destOrd="0" parTransId="{113AB539-620C-45F5-B579-FCFE0C9623EB}" sibTransId="{D970A629-5C11-48A7-8277-786FD2A57102}"/>
    <dgm:cxn modelId="{5ACA03A0-BEAD-4732-BB90-0B03BC730472}" type="presOf" srcId="{2CFA5AE9-1E13-446B-9CE6-D70DF371080F}" destId="{564EBDD5-7CBF-46A3-947B-8C9B1BE9530B}" srcOrd="0" destOrd="0" presId="urn:microsoft.com/office/officeart/2005/8/layout/vList3"/>
    <dgm:cxn modelId="{E7EBB1DB-3F5F-4629-B5A6-A699384C174A}" type="presOf" srcId="{C6302194-AD5E-4C7D-9923-C26042CC2E4C}" destId="{17CFEDE7-7DFA-4412-928C-3C597CD458B9}" srcOrd="0" destOrd="0" presId="urn:microsoft.com/office/officeart/2005/8/layout/vList3"/>
    <dgm:cxn modelId="{0E8701F0-3C8A-4C32-98D0-7D27AC8FD663}" srcId="{C6302194-AD5E-4C7D-9923-C26042CC2E4C}" destId="{94B6BD28-EC26-4486-8687-F15B103CC731}" srcOrd="0" destOrd="0" parTransId="{D3B35742-9722-4B47-8548-EFBDB3C8F508}" sibTransId="{D78417B8-1F30-4781-8CA2-98C1730CFD16}"/>
    <dgm:cxn modelId="{5D566A66-934B-4004-8254-0C4F8489679C}" type="presParOf" srcId="{17CFEDE7-7DFA-4412-928C-3C597CD458B9}" destId="{D6BE1ABA-23B5-4738-8503-84F1CB420CB4}" srcOrd="0" destOrd="0" presId="urn:microsoft.com/office/officeart/2005/8/layout/vList3"/>
    <dgm:cxn modelId="{B7AB1901-7CAF-4E0A-99C6-7F3A57A853A3}" type="presParOf" srcId="{D6BE1ABA-23B5-4738-8503-84F1CB420CB4}" destId="{D45C075F-B163-4391-890B-BE0D0D430CCA}" srcOrd="0" destOrd="0" presId="urn:microsoft.com/office/officeart/2005/8/layout/vList3"/>
    <dgm:cxn modelId="{94FDF1D9-46E2-4EE3-B972-85F27D0FD242}" type="presParOf" srcId="{D6BE1ABA-23B5-4738-8503-84F1CB420CB4}" destId="{6B684F43-6435-4DFA-B9E7-8FB661B378D5}" srcOrd="1" destOrd="0" presId="urn:microsoft.com/office/officeart/2005/8/layout/vList3"/>
    <dgm:cxn modelId="{A114D267-E32F-49A2-94AC-0F8B568D4601}" type="presParOf" srcId="{17CFEDE7-7DFA-4412-928C-3C597CD458B9}" destId="{CA25634F-3A50-46BD-AF2C-2C9073ED39BF}" srcOrd="1" destOrd="0" presId="urn:microsoft.com/office/officeart/2005/8/layout/vList3"/>
    <dgm:cxn modelId="{93F78583-8B32-42B9-95F5-888C258106B1}" type="presParOf" srcId="{17CFEDE7-7DFA-4412-928C-3C597CD458B9}" destId="{935CB2C2-6B2B-494D-BE35-643E0F618DD8}" srcOrd="2" destOrd="0" presId="urn:microsoft.com/office/officeart/2005/8/layout/vList3"/>
    <dgm:cxn modelId="{ABF246AA-6ABE-4F2A-ACF6-9475AE9CD588}" type="presParOf" srcId="{935CB2C2-6B2B-494D-BE35-643E0F618DD8}" destId="{4F6D447E-5DA1-4DF1-8C2B-76FE04D5D555}" srcOrd="0" destOrd="0" presId="urn:microsoft.com/office/officeart/2005/8/layout/vList3"/>
    <dgm:cxn modelId="{751D6751-7BB0-4BDA-9285-3C6D0E481482}" type="presParOf" srcId="{935CB2C2-6B2B-494D-BE35-643E0F618DD8}" destId="{564EBDD5-7CBF-46A3-947B-8C9B1BE9530B}"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FF2D37-D240-431D-B26A-F7D75BEF742B}" type="doc">
      <dgm:prSet loTypeId="urn:microsoft.com/office/officeart/2005/8/layout/pyramid2" loCatId="pyramid" qsTypeId="urn:microsoft.com/office/officeart/2005/8/quickstyle/simple5" qsCatId="simple" csTypeId="urn:microsoft.com/office/officeart/2005/8/colors/accent1_2" csCatId="accent1" phldr="1"/>
      <dgm:spPr/>
      <dgm:t>
        <a:bodyPr/>
        <a:lstStyle/>
        <a:p>
          <a:endParaRPr lang="it-IT"/>
        </a:p>
      </dgm:t>
    </dgm:pt>
    <dgm:pt modelId="{F3C17B06-F220-43D6-9BA7-974A4FA9EEFD}">
      <dgm:prSet custT="1"/>
      <dgm:spPr/>
      <dgm:t>
        <a:bodyPr/>
        <a:lstStyle/>
        <a:p>
          <a:pPr rtl="0"/>
          <a:r>
            <a:rPr lang="it-IT" sz="1800" dirty="0">
              <a:solidFill>
                <a:srgbClr val="FF0000"/>
              </a:solidFill>
            </a:rPr>
            <a:t>La Convenzione ha l’obiettivo di:</a:t>
          </a:r>
        </a:p>
      </dgm:t>
    </dgm:pt>
    <dgm:pt modelId="{9CA60351-AEB8-4356-BB3C-0AF6043E1A44}" type="parTrans" cxnId="{F1FB049D-D4ED-4470-B21B-A21B6562076E}">
      <dgm:prSet/>
      <dgm:spPr/>
      <dgm:t>
        <a:bodyPr/>
        <a:lstStyle/>
        <a:p>
          <a:endParaRPr lang="it-IT"/>
        </a:p>
      </dgm:t>
    </dgm:pt>
    <dgm:pt modelId="{D3871739-C433-490E-8170-CDAE448F052A}" type="sibTrans" cxnId="{F1FB049D-D4ED-4470-B21B-A21B6562076E}">
      <dgm:prSet/>
      <dgm:spPr/>
      <dgm:t>
        <a:bodyPr/>
        <a:lstStyle/>
        <a:p>
          <a:endParaRPr lang="it-IT"/>
        </a:p>
      </dgm:t>
    </dgm:pt>
    <dgm:pt modelId="{F8DE89F1-3BE6-429D-98D1-03E7EA6FC519}">
      <dgm:prSet custT="1"/>
      <dgm:spPr/>
      <dgm:t>
        <a:bodyPr/>
        <a:lstStyle/>
        <a:p>
          <a:pPr algn="just" rtl="0"/>
          <a:r>
            <a:rPr lang="it-IT" sz="1200" dirty="0">
              <a:solidFill>
                <a:srgbClr val="002060"/>
              </a:solidFill>
            </a:rPr>
            <a:t>a</a:t>
          </a:r>
          <a:r>
            <a:rPr lang="it-IT" sz="1200" dirty="0"/>
            <a:t>)</a:t>
          </a:r>
          <a:r>
            <a:rPr lang="it-IT" sz="1400" dirty="0"/>
            <a:t> </a:t>
          </a:r>
          <a:r>
            <a:rPr lang="it-IT" sz="1400" dirty="0">
              <a:solidFill>
                <a:srgbClr val="002060"/>
              </a:solidFill>
            </a:rPr>
            <a:t>proteggere le donne da ogni forma di violenza e prevenire, perseguire ed eliminare la violenza contro le donne  e la violenza domestica;</a:t>
          </a:r>
        </a:p>
      </dgm:t>
    </dgm:pt>
    <dgm:pt modelId="{CADD21F8-2608-4948-ACD1-A4CFAA4D435E}" type="parTrans" cxnId="{D3AC24BD-5C46-433E-8CAC-5F2FBE762B2B}">
      <dgm:prSet/>
      <dgm:spPr/>
      <dgm:t>
        <a:bodyPr/>
        <a:lstStyle/>
        <a:p>
          <a:endParaRPr lang="it-IT"/>
        </a:p>
      </dgm:t>
    </dgm:pt>
    <dgm:pt modelId="{995DD5A6-E3EA-40C7-8E5F-21DCF462EEF1}" type="sibTrans" cxnId="{D3AC24BD-5C46-433E-8CAC-5F2FBE762B2B}">
      <dgm:prSet/>
      <dgm:spPr/>
      <dgm:t>
        <a:bodyPr/>
        <a:lstStyle/>
        <a:p>
          <a:endParaRPr lang="it-IT"/>
        </a:p>
      </dgm:t>
    </dgm:pt>
    <dgm:pt modelId="{B764779B-7F9D-41F7-8897-469818009001}">
      <dgm:prSet custT="1"/>
      <dgm:spPr/>
      <dgm:t>
        <a:bodyPr/>
        <a:lstStyle/>
        <a:p>
          <a:pPr algn="just" rtl="0"/>
          <a:r>
            <a:rPr lang="it-IT" sz="1200" dirty="0">
              <a:solidFill>
                <a:srgbClr val="002060"/>
              </a:solidFill>
            </a:rPr>
            <a:t>b) contribuire ad eliminare ogni forma di discriminazione contro le donne e promuovere la concreta parità tra i sessi, ivi compreso rafforzando l’autonomia e l’autodeterminazione delle donne;</a:t>
          </a:r>
        </a:p>
      </dgm:t>
    </dgm:pt>
    <dgm:pt modelId="{EC850FE4-710E-46C6-9685-F9533AEFD7BF}" type="parTrans" cxnId="{298209A9-A601-4379-8DA5-2391AF4A9074}">
      <dgm:prSet/>
      <dgm:spPr/>
      <dgm:t>
        <a:bodyPr/>
        <a:lstStyle/>
        <a:p>
          <a:endParaRPr lang="it-IT"/>
        </a:p>
      </dgm:t>
    </dgm:pt>
    <dgm:pt modelId="{150F7547-FEC2-4045-B450-EE6DBBE2A987}" type="sibTrans" cxnId="{298209A9-A601-4379-8DA5-2391AF4A9074}">
      <dgm:prSet/>
      <dgm:spPr/>
      <dgm:t>
        <a:bodyPr/>
        <a:lstStyle/>
        <a:p>
          <a:endParaRPr lang="it-IT"/>
        </a:p>
      </dgm:t>
    </dgm:pt>
    <dgm:pt modelId="{762C75EA-DEAE-4621-A767-3E2A8708DF77}" type="pres">
      <dgm:prSet presAssocID="{DEFF2D37-D240-431D-B26A-F7D75BEF742B}" presName="compositeShape" presStyleCnt="0">
        <dgm:presLayoutVars>
          <dgm:dir/>
          <dgm:resizeHandles/>
        </dgm:presLayoutVars>
      </dgm:prSet>
      <dgm:spPr/>
    </dgm:pt>
    <dgm:pt modelId="{7950AB9C-AF29-45CF-9F5B-7C1BF206065A}" type="pres">
      <dgm:prSet presAssocID="{DEFF2D37-D240-431D-B26A-F7D75BEF742B}" presName="pyramid" presStyleLbl="node1" presStyleIdx="0" presStyleCnt="1"/>
      <dgm:spPr/>
    </dgm:pt>
    <dgm:pt modelId="{BD9C07C0-BD7A-4081-9628-D89C9C194AF8}" type="pres">
      <dgm:prSet presAssocID="{DEFF2D37-D240-431D-B26A-F7D75BEF742B}" presName="theList" presStyleCnt="0"/>
      <dgm:spPr/>
    </dgm:pt>
    <dgm:pt modelId="{A6F563D2-2A4C-4472-B203-2F2DBFF73BBA}" type="pres">
      <dgm:prSet presAssocID="{F3C17B06-F220-43D6-9BA7-974A4FA9EEFD}" presName="aNode" presStyleLbl="fgAcc1" presStyleIdx="0" presStyleCnt="3">
        <dgm:presLayoutVars>
          <dgm:bulletEnabled val="1"/>
        </dgm:presLayoutVars>
      </dgm:prSet>
      <dgm:spPr/>
    </dgm:pt>
    <dgm:pt modelId="{5002552C-F372-417B-9784-37D79FC512D5}" type="pres">
      <dgm:prSet presAssocID="{F3C17B06-F220-43D6-9BA7-974A4FA9EEFD}" presName="aSpace" presStyleCnt="0"/>
      <dgm:spPr/>
    </dgm:pt>
    <dgm:pt modelId="{EDD713E8-5387-4D62-8656-DC5725027497}" type="pres">
      <dgm:prSet presAssocID="{F8DE89F1-3BE6-429D-98D1-03E7EA6FC519}" presName="aNode" presStyleLbl="fgAcc1" presStyleIdx="1" presStyleCnt="3">
        <dgm:presLayoutVars>
          <dgm:bulletEnabled val="1"/>
        </dgm:presLayoutVars>
      </dgm:prSet>
      <dgm:spPr/>
    </dgm:pt>
    <dgm:pt modelId="{A1B5DA2D-072E-4EF0-AA60-841A47B35A5F}" type="pres">
      <dgm:prSet presAssocID="{F8DE89F1-3BE6-429D-98D1-03E7EA6FC519}" presName="aSpace" presStyleCnt="0"/>
      <dgm:spPr/>
    </dgm:pt>
    <dgm:pt modelId="{5973E657-650B-4AAC-AE98-9285C2CD4764}" type="pres">
      <dgm:prSet presAssocID="{B764779B-7F9D-41F7-8897-469818009001}" presName="aNode" presStyleLbl="fgAcc1" presStyleIdx="2" presStyleCnt="3">
        <dgm:presLayoutVars>
          <dgm:bulletEnabled val="1"/>
        </dgm:presLayoutVars>
      </dgm:prSet>
      <dgm:spPr/>
    </dgm:pt>
    <dgm:pt modelId="{8BFA9DC5-D73A-4BCD-950B-7700F1CB5073}" type="pres">
      <dgm:prSet presAssocID="{B764779B-7F9D-41F7-8897-469818009001}" presName="aSpace" presStyleCnt="0"/>
      <dgm:spPr/>
    </dgm:pt>
  </dgm:ptLst>
  <dgm:cxnLst>
    <dgm:cxn modelId="{D7557343-CAFD-4617-A5D7-20820D9D249C}" type="presOf" srcId="{B764779B-7F9D-41F7-8897-469818009001}" destId="{5973E657-650B-4AAC-AE98-9285C2CD4764}" srcOrd="0" destOrd="0" presId="urn:microsoft.com/office/officeart/2005/8/layout/pyramid2"/>
    <dgm:cxn modelId="{92B2858E-F6BE-46C6-953E-9B3579832BEA}" type="presOf" srcId="{F3C17B06-F220-43D6-9BA7-974A4FA9EEFD}" destId="{A6F563D2-2A4C-4472-B203-2F2DBFF73BBA}" srcOrd="0" destOrd="0" presId="urn:microsoft.com/office/officeart/2005/8/layout/pyramid2"/>
    <dgm:cxn modelId="{F1FB049D-D4ED-4470-B21B-A21B6562076E}" srcId="{DEFF2D37-D240-431D-B26A-F7D75BEF742B}" destId="{F3C17B06-F220-43D6-9BA7-974A4FA9EEFD}" srcOrd="0" destOrd="0" parTransId="{9CA60351-AEB8-4356-BB3C-0AF6043E1A44}" sibTransId="{D3871739-C433-490E-8170-CDAE448F052A}"/>
    <dgm:cxn modelId="{298209A9-A601-4379-8DA5-2391AF4A9074}" srcId="{DEFF2D37-D240-431D-B26A-F7D75BEF742B}" destId="{B764779B-7F9D-41F7-8897-469818009001}" srcOrd="2" destOrd="0" parTransId="{EC850FE4-710E-46C6-9685-F9533AEFD7BF}" sibTransId="{150F7547-FEC2-4045-B450-EE6DBBE2A987}"/>
    <dgm:cxn modelId="{D3AC24BD-5C46-433E-8CAC-5F2FBE762B2B}" srcId="{DEFF2D37-D240-431D-B26A-F7D75BEF742B}" destId="{F8DE89F1-3BE6-429D-98D1-03E7EA6FC519}" srcOrd="1" destOrd="0" parTransId="{CADD21F8-2608-4948-ACD1-A4CFAA4D435E}" sibTransId="{995DD5A6-E3EA-40C7-8E5F-21DCF462EEF1}"/>
    <dgm:cxn modelId="{38EF08EA-553C-40A7-BCFC-7498CD21D41F}" type="presOf" srcId="{DEFF2D37-D240-431D-B26A-F7D75BEF742B}" destId="{762C75EA-DEAE-4621-A767-3E2A8708DF77}" srcOrd="0" destOrd="0" presId="urn:microsoft.com/office/officeart/2005/8/layout/pyramid2"/>
    <dgm:cxn modelId="{B39A8BF6-4FD0-4009-A4BB-BC7ABB35D20E}" type="presOf" srcId="{F8DE89F1-3BE6-429D-98D1-03E7EA6FC519}" destId="{EDD713E8-5387-4D62-8656-DC5725027497}" srcOrd="0" destOrd="0" presId="urn:microsoft.com/office/officeart/2005/8/layout/pyramid2"/>
    <dgm:cxn modelId="{6DAF4EA7-BF70-41CF-8AE5-64BA99A16766}" type="presParOf" srcId="{762C75EA-DEAE-4621-A767-3E2A8708DF77}" destId="{7950AB9C-AF29-45CF-9F5B-7C1BF206065A}" srcOrd="0" destOrd="0" presId="urn:microsoft.com/office/officeart/2005/8/layout/pyramid2"/>
    <dgm:cxn modelId="{AB121D0D-53FC-4EF5-9F51-1F0CA1811BE7}" type="presParOf" srcId="{762C75EA-DEAE-4621-A767-3E2A8708DF77}" destId="{BD9C07C0-BD7A-4081-9628-D89C9C194AF8}" srcOrd="1" destOrd="0" presId="urn:microsoft.com/office/officeart/2005/8/layout/pyramid2"/>
    <dgm:cxn modelId="{3D1F1BB3-9E01-49B5-8587-7408E2B7BF8A}" type="presParOf" srcId="{BD9C07C0-BD7A-4081-9628-D89C9C194AF8}" destId="{A6F563D2-2A4C-4472-B203-2F2DBFF73BBA}" srcOrd="0" destOrd="0" presId="urn:microsoft.com/office/officeart/2005/8/layout/pyramid2"/>
    <dgm:cxn modelId="{B2739D41-6DCE-48A9-A800-3022E17CC66E}" type="presParOf" srcId="{BD9C07C0-BD7A-4081-9628-D89C9C194AF8}" destId="{5002552C-F372-417B-9784-37D79FC512D5}" srcOrd="1" destOrd="0" presId="urn:microsoft.com/office/officeart/2005/8/layout/pyramid2"/>
    <dgm:cxn modelId="{0C701CCA-88B3-49D3-895B-486B7367F6AC}" type="presParOf" srcId="{BD9C07C0-BD7A-4081-9628-D89C9C194AF8}" destId="{EDD713E8-5387-4D62-8656-DC5725027497}" srcOrd="2" destOrd="0" presId="urn:microsoft.com/office/officeart/2005/8/layout/pyramid2"/>
    <dgm:cxn modelId="{2DAE86C1-C5C5-44C2-9418-D76D9E23522E}" type="presParOf" srcId="{BD9C07C0-BD7A-4081-9628-D89C9C194AF8}" destId="{A1B5DA2D-072E-4EF0-AA60-841A47B35A5F}" srcOrd="3" destOrd="0" presId="urn:microsoft.com/office/officeart/2005/8/layout/pyramid2"/>
    <dgm:cxn modelId="{788C91F0-7BA7-4C1D-B77C-915404F7F77C}" type="presParOf" srcId="{BD9C07C0-BD7A-4081-9628-D89C9C194AF8}" destId="{5973E657-650B-4AAC-AE98-9285C2CD4764}" srcOrd="4" destOrd="0" presId="urn:microsoft.com/office/officeart/2005/8/layout/pyramid2"/>
    <dgm:cxn modelId="{4A322269-CA05-4F4E-A837-CDB65376851E}" type="presParOf" srcId="{BD9C07C0-BD7A-4081-9628-D89C9C194AF8}" destId="{8BFA9DC5-D73A-4BCD-950B-7700F1CB5073}"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84F43-6435-4DFA-B9E7-8FB661B378D5}">
      <dsp:nvSpPr>
        <dsp:cNvPr id="0" name=""/>
        <dsp:cNvSpPr/>
      </dsp:nvSpPr>
      <dsp:spPr>
        <a:xfrm rot="10800000">
          <a:off x="903024" y="0"/>
          <a:ext cx="2489760" cy="2905923"/>
        </a:xfrm>
        <a:prstGeom prst="homePlate">
          <a:avLst/>
        </a:prstGeom>
        <a:blipFill rotWithShape="0">
          <a:blip xmlns:r="http://schemas.openxmlformats.org/officeDocument/2006/relationships" r:embed="rId1"/>
          <a:srcRect/>
          <a:stretch>
            <a:fillRect l="-25000" r="-25000"/>
          </a:stretch>
        </a:blip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0986" tIns="45720" rIns="85344" bIns="45720" numCol="1" spcCol="1270" anchor="ctr" anchorCtr="0">
          <a:noAutofit/>
        </a:bodyPr>
        <a:lstStyle/>
        <a:p>
          <a:pPr marL="0" lvl="0" indent="0" algn="just" defTabSz="533400">
            <a:lnSpc>
              <a:spcPct val="90000"/>
            </a:lnSpc>
            <a:spcBef>
              <a:spcPct val="0"/>
            </a:spcBef>
            <a:spcAft>
              <a:spcPct val="35000"/>
            </a:spcAft>
            <a:buNone/>
          </a:pPr>
          <a:r>
            <a:rPr lang="en-US" sz="1200" b="1" i="0" kern="1200" dirty="0">
              <a:solidFill>
                <a:srgbClr val="FF0000"/>
              </a:solidFill>
            </a:rPr>
            <a:t>La VIOLENZA INTRAFAMILIARE</a:t>
          </a:r>
          <a:endParaRPr lang="it-IT" sz="1200" b="1" kern="1200" dirty="0"/>
        </a:p>
      </dsp:txBody>
      <dsp:txXfrm rot="10800000">
        <a:off x="1525464" y="0"/>
        <a:ext cx="1867320" cy="2905923"/>
      </dsp:txXfrm>
    </dsp:sp>
    <dsp:sp modelId="{D45C075F-B163-4391-890B-BE0D0D430CCA}">
      <dsp:nvSpPr>
        <dsp:cNvPr id="0" name=""/>
        <dsp:cNvSpPr/>
      </dsp:nvSpPr>
      <dsp:spPr>
        <a:xfrm>
          <a:off x="360104" y="919135"/>
          <a:ext cx="1068063" cy="106806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64EBDD5-7CBF-46A3-947B-8C9B1BE9530B}">
      <dsp:nvSpPr>
        <dsp:cNvPr id="0" name=""/>
        <dsp:cNvSpPr/>
      </dsp:nvSpPr>
      <dsp:spPr>
        <a:xfrm rot="10800000">
          <a:off x="894135" y="3224953"/>
          <a:ext cx="2489760" cy="2318841"/>
        </a:xfrm>
        <a:prstGeom prst="homePlate">
          <a:avLst/>
        </a:prstGeom>
        <a:blipFill rotWithShape="0">
          <a:blip xmlns:r="http://schemas.openxmlformats.org/officeDocument/2006/relationships" r:embed="rId3"/>
          <a:srcRect/>
          <a:stretch>
            <a:fillRect l="-30000" r="-30000"/>
          </a:stretch>
        </a:blip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0986"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rgbClr val="FF0000"/>
              </a:solidFill>
            </a:rPr>
            <a:t>La </a:t>
          </a:r>
          <a:r>
            <a:rPr lang="en-US" sz="1600" b="1" i="0" kern="1200" dirty="0" err="1">
              <a:solidFill>
                <a:srgbClr val="FF0000"/>
              </a:solidFill>
            </a:rPr>
            <a:t>Conflittualità</a:t>
          </a:r>
          <a:r>
            <a:rPr lang="en-US" sz="1600" b="1" i="0" kern="1200" dirty="0">
              <a:solidFill>
                <a:srgbClr val="FF0000"/>
              </a:solidFill>
            </a:rPr>
            <a:t> </a:t>
          </a:r>
          <a:br>
            <a:rPr lang="en-US" sz="1600" b="1" i="0" kern="1200" dirty="0">
              <a:solidFill>
                <a:srgbClr val="FF0000"/>
              </a:solidFill>
            </a:rPr>
          </a:br>
          <a:r>
            <a:rPr lang="en-US" sz="1600" b="1" i="0" kern="1200" dirty="0">
              <a:solidFill>
                <a:srgbClr val="FF0000"/>
              </a:solidFill>
            </a:rPr>
            <a:t>la Violenza </a:t>
          </a:r>
          <a:br>
            <a:rPr lang="en-US" sz="1600" b="1" i="0" kern="1200" dirty="0">
              <a:solidFill>
                <a:srgbClr val="FF0000"/>
              </a:solidFill>
            </a:rPr>
          </a:br>
          <a:r>
            <a:rPr lang="en-US" sz="1400" b="1" i="0" kern="1200" dirty="0">
              <a:solidFill>
                <a:srgbClr val="FF0000"/>
              </a:solidFill>
            </a:rPr>
            <a:t>Il </a:t>
          </a:r>
          <a:r>
            <a:rPr lang="en-US" sz="1400" b="1" i="0" kern="1200" dirty="0" err="1">
              <a:solidFill>
                <a:srgbClr val="FF0000"/>
              </a:solidFill>
            </a:rPr>
            <a:t>Pregiudizio</a:t>
          </a:r>
          <a:endParaRPr lang="it-IT" sz="1600" b="1" kern="1200" dirty="0"/>
        </a:p>
      </dsp:txBody>
      <dsp:txXfrm rot="10800000">
        <a:off x="1473845" y="3224953"/>
        <a:ext cx="1910050" cy="2318841"/>
      </dsp:txXfrm>
    </dsp:sp>
    <dsp:sp modelId="{4F6D447E-5DA1-4DF1-8C2B-76FE04D5D555}">
      <dsp:nvSpPr>
        <dsp:cNvPr id="0" name=""/>
        <dsp:cNvSpPr/>
      </dsp:nvSpPr>
      <dsp:spPr>
        <a:xfrm>
          <a:off x="360104" y="3850342"/>
          <a:ext cx="1068063" cy="106806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0AB9C-AF29-45CF-9F5B-7C1BF206065A}">
      <dsp:nvSpPr>
        <dsp:cNvPr id="0" name=""/>
        <dsp:cNvSpPr/>
      </dsp:nvSpPr>
      <dsp:spPr>
        <a:xfrm>
          <a:off x="1481087" y="0"/>
          <a:ext cx="4580369" cy="4580369"/>
        </a:xfrm>
        <a:prstGeom prst="triangle">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A6F563D2-2A4C-4472-B203-2F2DBFF73BBA}">
      <dsp:nvSpPr>
        <dsp:cNvPr id="0" name=""/>
        <dsp:cNvSpPr/>
      </dsp:nvSpPr>
      <dsp:spPr>
        <a:xfrm>
          <a:off x="3771272" y="460497"/>
          <a:ext cx="2977239" cy="1084259"/>
        </a:xfrm>
        <a:prstGeom prst="round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it-IT" sz="1800" kern="1200" dirty="0">
              <a:solidFill>
                <a:srgbClr val="FF0000"/>
              </a:solidFill>
            </a:rPr>
            <a:t>La Convenzione ha l’obiettivo di:</a:t>
          </a:r>
        </a:p>
      </dsp:txBody>
      <dsp:txXfrm>
        <a:off x="3824201" y="513426"/>
        <a:ext cx="2871381" cy="978401"/>
      </dsp:txXfrm>
    </dsp:sp>
    <dsp:sp modelId="{EDD713E8-5387-4D62-8656-DC5725027497}">
      <dsp:nvSpPr>
        <dsp:cNvPr id="0" name=""/>
        <dsp:cNvSpPr/>
      </dsp:nvSpPr>
      <dsp:spPr>
        <a:xfrm>
          <a:off x="3771272" y="1680288"/>
          <a:ext cx="2977239" cy="1084259"/>
        </a:xfrm>
        <a:prstGeom prst="round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just" defTabSz="533400" rtl="0">
            <a:lnSpc>
              <a:spcPct val="90000"/>
            </a:lnSpc>
            <a:spcBef>
              <a:spcPct val="0"/>
            </a:spcBef>
            <a:spcAft>
              <a:spcPct val="35000"/>
            </a:spcAft>
            <a:buNone/>
          </a:pPr>
          <a:r>
            <a:rPr lang="it-IT" sz="1200" kern="1200" dirty="0">
              <a:solidFill>
                <a:srgbClr val="002060"/>
              </a:solidFill>
            </a:rPr>
            <a:t>a</a:t>
          </a:r>
          <a:r>
            <a:rPr lang="it-IT" sz="1200" kern="1200" dirty="0"/>
            <a:t>)</a:t>
          </a:r>
          <a:r>
            <a:rPr lang="it-IT" sz="1400" kern="1200" dirty="0"/>
            <a:t> </a:t>
          </a:r>
          <a:r>
            <a:rPr lang="it-IT" sz="1400" kern="1200" dirty="0">
              <a:solidFill>
                <a:srgbClr val="002060"/>
              </a:solidFill>
            </a:rPr>
            <a:t>proteggere le donne da ogni forma di violenza e prevenire, perseguire ed eliminare la violenza contro le donne  e la violenza domestica;</a:t>
          </a:r>
        </a:p>
      </dsp:txBody>
      <dsp:txXfrm>
        <a:off x="3824201" y="1733217"/>
        <a:ext cx="2871381" cy="978401"/>
      </dsp:txXfrm>
    </dsp:sp>
    <dsp:sp modelId="{5973E657-650B-4AAC-AE98-9285C2CD4764}">
      <dsp:nvSpPr>
        <dsp:cNvPr id="0" name=""/>
        <dsp:cNvSpPr/>
      </dsp:nvSpPr>
      <dsp:spPr>
        <a:xfrm>
          <a:off x="3771272" y="2900080"/>
          <a:ext cx="2977239" cy="1084259"/>
        </a:xfrm>
        <a:prstGeom prst="round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just" defTabSz="533400" rtl="0">
            <a:lnSpc>
              <a:spcPct val="90000"/>
            </a:lnSpc>
            <a:spcBef>
              <a:spcPct val="0"/>
            </a:spcBef>
            <a:spcAft>
              <a:spcPct val="35000"/>
            </a:spcAft>
            <a:buNone/>
          </a:pPr>
          <a:r>
            <a:rPr lang="it-IT" sz="1200" kern="1200" dirty="0">
              <a:solidFill>
                <a:srgbClr val="002060"/>
              </a:solidFill>
            </a:rPr>
            <a:t>b) contribuire ad eliminare ogni forma di discriminazione contro le donne e promuovere la concreta parità tra i sessi, ivi compreso rafforzando l’autonomia e l’autodeterminazione delle donne;</a:t>
          </a:r>
        </a:p>
      </dsp:txBody>
      <dsp:txXfrm>
        <a:off x="3824201" y="2953009"/>
        <a:ext cx="2871381" cy="97840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CEFF8-2188-4B65-A7CC-89016988A092}" type="datetimeFigureOut">
              <a:rPr lang="it-IT" smtClean="0"/>
              <a:t>12/04/26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A64CA7-9C85-4A29-8756-A4CCE7863E1C}" type="slidenum">
              <a:rPr lang="it-IT" smtClean="0"/>
              <a:t>‹N›</a:t>
            </a:fld>
            <a:endParaRPr lang="it-IT"/>
          </a:p>
        </p:txBody>
      </p:sp>
    </p:spTree>
    <p:extLst>
      <p:ext uri="{BB962C8B-B14F-4D97-AF65-F5344CB8AC3E}">
        <p14:creationId xmlns:p14="http://schemas.microsoft.com/office/powerpoint/2010/main" val="2223859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4D66670-5649-4346-8E98-59FD91E3CB4C}" type="slidenum">
              <a:rPr lang="it-IT" smtClean="0"/>
              <a:t>6</a:t>
            </a:fld>
            <a:endParaRPr lang="it-IT"/>
          </a:p>
        </p:txBody>
      </p:sp>
    </p:spTree>
    <p:extLst>
      <p:ext uri="{BB962C8B-B14F-4D97-AF65-F5344CB8AC3E}">
        <p14:creationId xmlns:p14="http://schemas.microsoft.com/office/powerpoint/2010/main" val="237676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
              <a:t>Origine immagine: raccolta contenuto Microsoft 365
Il Giudice della famiglia guida le parti come un maestro d’orchestra, coordinando interventi diversi per l’armonia familiare. Promuove il dialogo tra genitori e figli, facilitando soluzioni condivise. La sua sensibilità permette di bilanciare le esigenze di tutti, offrendo protezione ai minori e tutela dei diritti.</a:t>
            </a:r>
          </a:p>
        </p:txBody>
      </p:sp>
      <p:sp>
        <p:nvSpPr>
          <p:cNvPr id="4" name="Segnaposto numero diapositiva 3"/>
          <p:cNvSpPr>
            <a:spLocks noGrp="1"/>
          </p:cNvSpPr>
          <p:nvPr>
            <p:ph type="sldNum" sz="quarter" idx="5"/>
          </p:nvPr>
        </p:nvSpPr>
        <p:spPr/>
        <p:txBody>
          <a:bodyPr/>
          <a:lstStyle/>
          <a:p>
            <a:fld id="{90AD0A99-359B-491C-BD5D-257D9EBC9152}" type="slidenum">
              <a:rPr lang="it-IT" smtClean="0"/>
              <a:t>8</a:t>
            </a:fld>
            <a:endParaRPr lang="it-IT"/>
          </a:p>
        </p:txBody>
      </p:sp>
    </p:spTree>
    <p:extLst>
      <p:ext uri="{BB962C8B-B14F-4D97-AF65-F5344CB8AC3E}">
        <p14:creationId xmlns:p14="http://schemas.microsoft.com/office/powerpoint/2010/main" val="3829034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3809133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33A6B5B-DFA7-4FE1-B5B0-E50031E656D7}" type="datetimeFigureOut">
              <a:rPr lang="it-IT" smtClean="0"/>
              <a:t>12/04/26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2730412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3491720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 dello schema</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a:t>Fare clic per modificare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42329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2379440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2323361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2223398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499017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3936534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F49D355-16BD-4E45-BD9A-5EA878CF7CBD}" type="datetimeFigureOut">
              <a:rPr lang="it-IT" smtClean="0"/>
              <a:t>12/04/26</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E7A41E1B-4F70-4964-A407-84C68BE8251C}" type="slidenum">
              <a:rPr lang="it-IT" smtClean="0"/>
              <a:t>‹N›</a:t>
            </a:fld>
            <a:endParaRPr lang="it-IT" dirty="0"/>
          </a:p>
        </p:txBody>
      </p:sp>
      <p:sp>
        <p:nvSpPr>
          <p:cNvPr id="8" name="Title 7"/>
          <p:cNvSpPr>
            <a:spLocks noGrp="1"/>
          </p:cNvSpPr>
          <p:nvPr>
            <p:ph type="title"/>
          </p:nvPr>
        </p:nvSpPr>
        <p:spPr/>
        <p:txBody>
          <a:bodyPr/>
          <a:lstStyle/>
          <a:p>
            <a:r>
              <a:rPr lang="it-IT"/>
              <a:t>Fare clic per modificare lo stile del titolo</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51348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419857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3178974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33A6B5B-DFA7-4FE1-B5B0-E50031E656D7}" type="datetimeFigureOut">
              <a:rPr lang="it-IT" smtClean="0"/>
              <a:t>12/04/26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1406553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33A6B5B-DFA7-4FE1-B5B0-E50031E656D7}" type="datetimeFigureOut">
              <a:rPr lang="it-IT" smtClean="0"/>
              <a:t>12/04/26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4224649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7" name="Date Placeholder 2"/>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3"/>
          <p:cNvSpPr>
            <a:spLocks noGrp="1"/>
          </p:cNvSpPr>
          <p:nvPr>
            <p:ph type="ftr" sz="quarter" idx="11"/>
          </p:nvPr>
        </p:nvSpPr>
        <p:spPr/>
        <p:txBody>
          <a:bodyPr/>
          <a:lstStyle/>
          <a:p>
            <a:endParaRPr lang="it-IT"/>
          </a:p>
        </p:txBody>
      </p:sp>
      <p:sp>
        <p:nvSpPr>
          <p:cNvPr id="6" name="Slide Number Placeholder 4"/>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2487664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2"/>
          <p:cNvSpPr>
            <a:spLocks noGrp="1"/>
          </p:cNvSpPr>
          <p:nvPr>
            <p:ph type="ftr" sz="quarter" idx="11"/>
          </p:nvPr>
        </p:nvSpPr>
        <p:spPr/>
        <p:txBody>
          <a:bodyPr/>
          <a:lstStyle/>
          <a:p>
            <a:endParaRPr lang="it-IT"/>
          </a:p>
        </p:txBody>
      </p:sp>
      <p:sp>
        <p:nvSpPr>
          <p:cNvPr id="6" name="Slide Number Placeholder 3"/>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3325081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4"/>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5"/>
          <p:cNvSpPr>
            <a:spLocks noGrp="1"/>
          </p:cNvSpPr>
          <p:nvPr>
            <p:ph type="ftr" sz="quarter" idx="11"/>
          </p:nvPr>
        </p:nvSpPr>
        <p:spPr/>
        <p:txBody>
          <a:bodyPr/>
          <a:lstStyle/>
          <a:p>
            <a:endParaRPr lang="it-IT"/>
          </a:p>
        </p:txBody>
      </p:sp>
      <p:sp>
        <p:nvSpPr>
          <p:cNvPr id="6" name="Slide Number Placeholder 6"/>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2046103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33A6B5B-DFA7-4FE1-B5B0-E50031E656D7}" type="datetimeFigureOut">
              <a:rPr lang="it-IT" smtClean="0"/>
              <a:t>12/04/26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223361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33A6B5B-DFA7-4FE1-B5B0-E50031E656D7}" type="datetimeFigureOut">
              <a:rPr lang="it-IT" smtClean="0"/>
              <a:t>12/04/26</a:t>
            </a:fld>
            <a:endParaRPr lang="it-IT"/>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it-IT"/>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676651C-4FFE-4A55-9163-8E68B5FB1EC5}" type="slidenum">
              <a:rPr lang="it-IT" smtClean="0"/>
              <a:t>‹N›</a:t>
            </a:fld>
            <a:endParaRPr lang="it-IT"/>
          </a:p>
        </p:txBody>
      </p:sp>
    </p:spTree>
    <p:extLst>
      <p:ext uri="{BB962C8B-B14F-4D97-AF65-F5344CB8AC3E}">
        <p14:creationId xmlns:p14="http://schemas.microsoft.com/office/powerpoint/2010/main" val="1720084705"/>
      </p:ext>
    </p:extLst>
  </p:cSld>
  <p:clrMap bg1="dk1" tx1="lt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diagramColors" Target="../diagrams/colors1.xml"/><Relationship Id="rId5" Type="http://schemas.openxmlformats.org/officeDocument/2006/relationships/image" Target="../media/image3.png"/><Relationship Id="rId10" Type="http://schemas.openxmlformats.org/officeDocument/2006/relationships/diagramQuickStyle" Target="../diagrams/quickStyle1.xml"/><Relationship Id="rId4" Type="http://schemas.openxmlformats.org/officeDocument/2006/relationships/image" Target="../media/image2.png"/><Relationship Id="rId9"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6">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Immagine 3" descr="Immagine che contiene vestiti, persona, bianco e nero, nero&#10;&#10;Descrizione generata automaticamente">
            <a:extLst>
              <a:ext uri="{FF2B5EF4-FFF2-40B4-BE49-F238E27FC236}">
                <a16:creationId xmlns:a16="http://schemas.microsoft.com/office/drawing/2014/main" id="{4F6C29C4-4738-741D-DEFD-1AC56214B64A}"/>
              </a:ext>
            </a:extLst>
          </p:cNvPr>
          <p:cNvPicPr>
            <a:picLocks noChangeAspect="1"/>
          </p:cNvPicPr>
          <p:nvPr/>
        </p:nvPicPr>
        <p:blipFill rotWithShape="1">
          <a:blip r:embed="rId2">
            <a:alphaModFix amt="40000"/>
          </a:blip>
          <a:srcRect r="6" b="5787"/>
          <a:stretch>
            <a:fillRect/>
          </a:stretch>
        </p:blipFill>
        <p:spPr>
          <a:xfrm>
            <a:off x="20" y="10"/>
            <a:ext cx="6089884" cy="3428990"/>
          </a:xfrm>
          <a:prstGeom prst="rect">
            <a:avLst/>
          </a:prstGeom>
        </p:spPr>
      </p:pic>
      <p:pic>
        <p:nvPicPr>
          <p:cNvPr id="6" name="Immagine 5">
            <a:extLst>
              <a:ext uri="{FF2B5EF4-FFF2-40B4-BE49-F238E27FC236}">
                <a16:creationId xmlns:a16="http://schemas.microsoft.com/office/drawing/2014/main" id="{CFF6E8B5-1C6E-EA81-2BC5-93AE50F5424C}"/>
              </a:ext>
            </a:extLst>
          </p:cNvPr>
          <p:cNvPicPr>
            <a:picLocks noChangeAspect="1"/>
          </p:cNvPicPr>
          <p:nvPr/>
        </p:nvPicPr>
        <p:blipFill>
          <a:blip r:embed="rId3">
            <a:alphaModFix amt="40000"/>
          </a:blip>
          <a:srcRect t="8800" r="-2" b="29617"/>
          <a:stretch>
            <a:fillRect/>
          </a:stretch>
        </p:blipFill>
        <p:spPr>
          <a:xfrm>
            <a:off x="6266808" y="99418"/>
            <a:ext cx="5925192" cy="3329581"/>
          </a:xfrm>
          <a:prstGeom prst="rect">
            <a:avLst/>
          </a:prstGeom>
        </p:spPr>
      </p:pic>
      <p:pic>
        <p:nvPicPr>
          <p:cNvPr id="5" name="Immagine 4" descr="Il contrasto alla violenza di genere va online con seminari ...">
            <a:extLst>
              <a:ext uri="{FF2B5EF4-FFF2-40B4-BE49-F238E27FC236}">
                <a16:creationId xmlns:a16="http://schemas.microsoft.com/office/drawing/2014/main" id="{D1296CCB-8216-FD84-482E-7A5C5C516956}"/>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l="100"/>
          <a:stretch>
            <a:fillRect/>
          </a:stretch>
        </p:blipFill>
        <p:spPr bwMode="auto">
          <a:xfrm>
            <a:off x="20" y="3429000"/>
            <a:ext cx="6089884" cy="3429000"/>
          </a:xfrm>
          <a:prstGeom prst="rect">
            <a:avLst/>
          </a:prstGeom>
          <a:noFill/>
        </p:spPr>
      </p:pic>
      <p:pic>
        <p:nvPicPr>
          <p:cNvPr id="3" name="Immagine 2" descr="Immagine che contiene Viso umano, disegno, arte, cartone animato&#10;&#10;Descrizione generata automaticamente">
            <a:extLst>
              <a:ext uri="{FF2B5EF4-FFF2-40B4-BE49-F238E27FC236}">
                <a16:creationId xmlns:a16="http://schemas.microsoft.com/office/drawing/2014/main" id="{E388F090-C72F-3A66-A42E-38EC892DC5DB}"/>
              </a:ext>
            </a:extLst>
          </p:cNvPr>
          <p:cNvPicPr>
            <a:picLocks noChangeAspect="1"/>
          </p:cNvPicPr>
          <p:nvPr/>
        </p:nvPicPr>
        <p:blipFill rotWithShape="1">
          <a:blip r:embed="rId5">
            <a:alphaModFix amt="40000"/>
          </a:blip>
          <a:srcRect r="2" b="52"/>
          <a:stretch>
            <a:fillRect/>
          </a:stretch>
        </p:blipFill>
        <p:spPr>
          <a:xfrm>
            <a:off x="6092952" y="3429000"/>
            <a:ext cx="6099048" cy="3429000"/>
          </a:xfrm>
          <a:prstGeom prst="rect">
            <a:avLst/>
          </a:prstGeom>
        </p:spPr>
      </p:pic>
      <p:sp>
        <p:nvSpPr>
          <p:cNvPr id="2" name="Titolo 1">
            <a:extLst>
              <a:ext uri="{FF2B5EF4-FFF2-40B4-BE49-F238E27FC236}">
                <a16:creationId xmlns:a16="http://schemas.microsoft.com/office/drawing/2014/main" id="{4F2B57F5-3D12-205D-C8FA-1111EE639257}"/>
              </a:ext>
            </a:extLst>
          </p:cNvPr>
          <p:cNvSpPr>
            <a:spLocks noGrp="1"/>
          </p:cNvSpPr>
          <p:nvPr>
            <p:ph type="ctrTitle"/>
          </p:nvPr>
        </p:nvSpPr>
        <p:spPr>
          <a:xfrm>
            <a:off x="1154955" y="1058238"/>
            <a:ext cx="9902686" cy="4869951"/>
          </a:xfrm>
        </p:spPr>
        <p:txBody>
          <a:bodyPr>
            <a:normAutofit fontScale="90000"/>
          </a:bodyPr>
          <a:lstStyle/>
          <a:p>
            <a:pPr algn="ctr">
              <a:lnSpc>
                <a:spcPct val="90000"/>
              </a:lnSpc>
            </a:pPr>
            <a:r>
              <a:rPr lang="it-IT" b="1" dirty="0">
                <a:solidFill>
                  <a:schemeClr val="tx1"/>
                </a:solidFill>
              </a:rPr>
              <a:t>La violenza di genere: </a:t>
            </a:r>
            <a:br>
              <a:rPr lang="it-IT" b="1" dirty="0">
                <a:solidFill>
                  <a:schemeClr val="tx1"/>
                </a:solidFill>
              </a:rPr>
            </a:br>
            <a:r>
              <a:rPr lang="it-IT" b="1" dirty="0">
                <a:solidFill>
                  <a:schemeClr val="tx1"/>
                </a:solidFill>
              </a:rPr>
              <a:t>ambiti di intervento, profili processuali e culturali </a:t>
            </a:r>
          </a:p>
        </p:txBody>
      </p:sp>
    </p:spTree>
    <p:extLst>
      <p:ext uri="{BB962C8B-B14F-4D97-AF65-F5344CB8AC3E}">
        <p14:creationId xmlns:p14="http://schemas.microsoft.com/office/powerpoint/2010/main" val="19417616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32734ECD-AFE8-A008-1C09-13F6C3B2C822}"/>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889" r="-1" b="-1"/>
          <a:stretch/>
        </p:blipFill>
        <p:spPr bwMode="auto">
          <a:xfrm>
            <a:off x="20" y="-1"/>
            <a:ext cx="12191980" cy="6858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title"/>
          </p:nvPr>
        </p:nvSpPr>
        <p:spPr>
          <a:xfrm>
            <a:off x="646111" y="452718"/>
            <a:ext cx="9404723" cy="810474"/>
          </a:xfrm>
        </p:spPr>
        <p:txBody>
          <a:bodyPr>
            <a:normAutofit/>
          </a:bodyPr>
          <a:lstStyle/>
          <a:p>
            <a:pPr algn="ctr">
              <a:lnSpc>
                <a:spcPct val="90000"/>
              </a:lnSpc>
            </a:pPr>
            <a:r>
              <a:rPr lang="it-IT" sz="2300" b="1" dirty="0">
                <a:latin typeface="Times New Roman" panose="02020603050405020304" pitchFamily="18" charset="0"/>
              </a:rPr>
              <a:t>CAPO III DEL C.P.C- </a:t>
            </a:r>
            <a:r>
              <a:rPr lang="it-IT" sz="2300" b="1" i="1" dirty="0">
                <a:latin typeface="Times New Roman" panose="02020603050405020304" pitchFamily="18" charset="0"/>
              </a:rPr>
              <a:t>Disposizioni speciali  </a:t>
            </a:r>
            <a:r>
              <a:rPr lang="it-IT" sz="2300" b="1" dirty="0">
                <a:latin typeface="Times New Roman" panose="02020603050405020304" pitchFamily="18" charset="0"/>
              </a:rPr>
              <a:t>Sezione I </a:t>
            </a:r>
            <a:r>
              <a:rPr lang="it-IT" sz="2300" b="1" i="1" dirty="0">
                <a:latin typeface="Times New Roman" panose="02020603050405020304" pitchFamily="18" charset="0"/>
              </a:rPr>
              <a:t>Della violenza domestica o di genere</a:t>
            </a:r>
            <a:r>
              <a:rPr lang="it-IT" sz="2300" b="1" dirty="0"/>
              <a:t> </a:t>
            </a:r>
          </a:p>
        </p:txBody>
      </p:sp>
      <p:sp>
        <p:nvSpPr>
          <p:cNvPr id="3" name="Segnaposto contenuto 2"/>
          <p:cNvSpPr>
            <a:spLocks noGrp="1"/>
          </p:cNvSpPr>
          <p:nvPr>
            <p:ph sz="quarter" idx="13"/>
          </p:nvPr>
        </p:nvSpPr>
        <p:spPr>
          <a:xfrm>
            <a:off x="646112" y="1263192"/>
            <a:ext cx="10899778" cy="5417828"/>
          </a:xfrm>
        </p:spPr>
        <p:txBody>
          <a:bodyPr>
            <a:normAutofit fontScale="92500" lnSpcReduction="10000"/>
          </a:bodyPr>
          <a:lstStyle/>
          <a:p>
            <a:pPr>
              <a:lnSpc>
                <a:spcPct val="90000"/>
              </a:lnSpc>
            </a:pPr>
            <a:endParaRPr lang="it-IT" sz="1600" dirty="0">
              <a:latin typeface="Times New Roman" panose="02020603050405020304" pitchFamily="18" charset="0"/>
              <a:cs typeface="Times New Roman" panose="02020603050405020304" pitchFamily="18" charset="0"/>
            </a:endParaRPr>
          </a:p>
          <a:p>
            <a:pPr marL="0" indent="0" algn="just">
              <a:lnSpc>
                <a:spcPct val="90000"/>
              </a:lnSpc>
              <a:buNone/>
            </a:pPr>
            <a:r>
              <a:rPr lang="it-IT" sz="1900" b="1" dirty="0">
                <a:effectLst>
                  <a:outerShdw blurRad="38100" dist="38100" dir="2700000" algn="tl">
                    <a:srgbClr val="000000">
                      <a:alpha val="43137"/>
                    </a:srgbClr>
                  </a:outerShdw>
                </a:effectLst>
                <a:highlight>
                  <a:srgbClr val="FF0000"/>
                </a:highlight>
                <a:latin typeface="Times New Roman" panose="02020603050405020304" pitchFamily="18" charset="0"/>
                <a:cs typeface="Times New Roman" panose="02020603050405020304" pitchFamily="18" charset="0"/>
              </a:rPr>
              <a:t>Art. 473bis-40</a:t>
            </a:r>
            <a:r>
              <a:rPr lang="it-IT" sz="19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1900" b="1" dirty="0">
                <a:effectLst>
                  <a:outerShdw blurRad="38100" dist="38100" dir="2700000" algn="tl">
                    <a:srgbClr val="000000">
                      <a:alpha val="43137"/>
                    </a:srgbClr>
                  </a:outerShdw>
                </a:effectLst>
                <a:highlight>
                  <a:srgbClr val="FF0000"/>
                </a:highlight>
                <a:latin typeface="Times New Roman" panose="02020603050405020304" pitchFamily="18" charset="0"/>
                <a:cs typeface="Times New Roman" panose="02020603050405020304" pitchFamily="18" charset="0"/>
              </a:rPr>
              <a:t> le disposizioni si applicano ai procedimenti nei quali siano allegati abusi familiari o condotte di violenza domestica o di genere poste in essere da una parte nei confronti dell’altra o dei figli minori</a:t>
            </a:r>
          </a:p>
          <a:p>
            <a:pPr marL="0" indent="0" algn="just">
              <a:lnSpc>
                <a:spcPct val="90000"/>
              </a:lnSpc>
              <a:buNone/>
            </a:pPr>
            <a:endParaRPr lang="it-IT" sz="1900" b="1" dirty="0">
              <a:effectLst>
                <a:outerShdw blurRad="38100" dist="38100" dir="2700000" algn="tl">
                  <a:srgbClr val="000000">
                    <a:alpha val="43137"/>
                  </a:srgbClr>
                </a:outerShdw>
              </a:effectLst>
              <a:highlight>
                <a:srgbClr val="FF0000"/>
              </a:highlight>
              <a:latin typeface="Times New Roman" panose="02020603050405020304" pitchFamily="18" charset="0"/>
              <a:cs typeface="Times New Roman" panose="02020603050405020304" pitchFamily="18" charset="0"/>
            </a:endParaRPr>
          </a:p>
          <a:p>
            <a:pPr lvl="0" algn="just">
              <a:lnSpc>
                <a:spcPct val="90000"/>
              </a:lnSpc>
            </a:pPr>
            <a:r>
              <a:rPr lang="it-IT" dirty="0">
                <a:highlight>
                  <a:srgbClr val="FF0000"/>
                </a:highlight>
              </a:rPr>
              <a:t>In sede già di prima udienza procedere ad assumere sommarie informazioni sentendo persone che possono riferire sui fatti (es. vicini di casa, personale di servizio nella casa, assistenti sociali, personale scolastico, ascolto dei minori)</a:t>
            </a:r>
          </a:p>
          <a:p>
            <a:pPr lvl="0" algn="just">
              <a:lnSpc>
                <a:spcPct val="90000"/>
              </a:lnSpc>
            </a:pPr>
            <a:r>
              <a:rPr lang="en-US" b="1" dirty="0">
                <a:solidFill>
                  <a:srgbClr val="FFC000"/>
                </a:solidFill>
                <a:highlight>
                  <a:srgbClr val="FF0000"/>
                </a:highlight>
              </a:rPr>
              <a:t>E’ </a:t>
            </a:r>
            <a:r>
              <a:rPr lang="en-US" b="1" dirty="0" err="1">
                <a:solidFill>
                  <a:srgbClr val="FFC000"/>
                </a:solidFill>
                <a:highlight>
                  <a:srgbClr val="FF0000"/>
                </a:highlight>
              </a:rPr>
              <a:t>prioritario</a:t>
            </a:r>
            <a:r>
              <a:rPr lang="en-US" b="1" dirty="0">
                <a:solidFill>
                  <a:srgbClr val="FFC000"/>
                </a:solidFill>
                <a:highlight>
                  <a:srgbClr val="FF0000"/>
                </a:highlight>
              </a:rPr>
              <a:t> </a:t>
            </a:r>
            <a:r>
              <a:rPr lang="en-US" b="1" dirty="0" err="1">
                <a:solidFill>
                  <a:srgbClr val="FFC000"/>
                </a:solidFill>
                <a:highlight>
                  <a:srgbClr val="FF0000"/>
                </a:highlight>
              </a:rPr>
              <a:t>accertare</a:t>
            </a:r>
            <a:r>
              <a:rPr lang="en-US" b="1" dirty="0">
                <a:solidFill>
                  <a:srgbClr val="FFC000"/>
                </a:solidFill>
                <a:highlight>
                  <a:srgbClr val="FF0000"/>
                </a:highlight>
              </a:rPr>
              <a:t> </a:t>
            </a:r>
            <a:r>
              <a:rPr lang="en-US" b="1" dirty="0" err="1">
                <a:solidFill>
                  <a:srgbClr val="FFC000"/>
                </a:solidFill>
                <a:highlight>
                  <a:srgbClr val="FF0000"/>
                </a:highlight>
              </a:rPr>
              <a:t>l’esistenza</a:t>
            </a:r>
            <a:r>
              <a:rPr lang="en-US" b="1" dirty="0">
                <a:solidFill>
                  <a:srgbClr val="FFC000"/>
                </a:solidFill>
                <a:highlight>
                  <a:srgbClr val="FF0000"/>
                </a:highlight>
              </a:rPr>
              <a:t> di </a:t>
            </a:r>
            <a:r>
              <a:rPr lang="en-US" b="1" dirty="0" err="1">
                <a:solidFill>
                  <a:srgbClr val="FFC000"/>
                </a:solidFill>
                <a:highlight>
                  <a:srgbClr val="FF0000"/>
                </a:highlight>
              </a:rPr>
              <a:t>una</a:t>
            </a:r>
            <a:r>
              <a:rPr lang="en-US" b="1" dirty="0">
                <a:solidFill>
                  <a:srgbClr val="FFC000"/>
                </a:solidFill>
                <a:highlight>
                  <a:srgbClr val="FF0000"/>
                </a:highlight>
              </a:rPr>
              <a:t> </a:t>
            </a:r>
            <a:r>
              <a:rPr lang="en-US" b="1" dirty="0" err="1">
                <a:solidFill>
                  <a:srgbClr val="FFC000"/>
                </a:solidFill>
                <a:highlight>
                  <a:srgbClr val="FF0000"/>
                </a:highlight>
              </a:rPr>
              <a:t>relazione</a:t>
            </a:r>
            <a:r>
              <a:rPr lang="en-US" b="1" dirty="0">
                <a:solidFill>
                  <a:srgbClr val="FFC000"/>
                </a:solidFill>
                <a:highlight>
                  <a:srgbClr val="FF0000"/>
                </a:highlight>
              </a:rPr>
              <a:t> </a:t>
            </a:r>
            <a:r>
              <a:rPr lang="en-US" b="1" dirty="0" err="1">
                <a:solidFill>
                  <a:srgbClr val="FFC000"/>
                </a:solidFill>
                <a:highlight>
                  <a:srgbClr val="FF0000"/>
                </a:highlight>
              </a:rPr>
              <a:t>violenta</a:t>
            </a:r>
            <a:r>
              <a:rPr lang="en-US" b="1" dirty="0">
                <a:solidFill>
                  <a:srgbClr val="FFC000"/>
                </a:solidFill>
                <a:highlight>
                  <a:srgbClr val="FF0000"/>
                </a:highlight>
              </a:rPr>
              <a:t> procedendo, in </a:t>
            </a:r>
            <a:r>
              <a:rPr lang="en-US" b="1" dirty="0" err="1">
                <a:solidFill>
                  <a:srgbClr val="FFC000"/>
                </a:solidFill>
                <a:highlight>
                  <a:srgbClr val="FF0000"/>
                </a:highlight>
              </a:rPr>
              <a:t>maniera</a:t>
            </a:r>
            <a:r>
              <a:rPr lang="en-US" b="1" dirty="0">
                <a:solidFill>
                  <a:srgbClr val="FFC000"/>
                </a:solidFill>
                <a:highlight>
                  <a:srgbClr val="FF0000"/>
                </a:highlight>
              </a:rPr>
              <a:t> </a:t>
            </a:r>
            <a:r>
              <a:rPr lang="en-US" b="1" dirty="0" err="1">
                <a:solidFill>
                  <a:srgbClr val="FFC000"/>
                </a:solidFill>
                <a:highlight>
                  <a:srgbClr val="FF0000"/>
                </a:highlight>
              </a:rPr>
              <a:t>rapida</a:t>
            </a:r>
            <a:r>
              <a:rPr lang="en-US" b="1" dirty="0">
                <a:solidFill>
                  <a:srgbClr val="FFC000"/>
                </a:solidFill>
                <a:highlight>
                  <a:srgbClr val="FF0000"/>
                </a:highlight>
              </a:rPr>
              <a:t> ed </a:t>
            </a:r>
            <a:r>
              <a:rPr lang="en-US" b="1" dirty="0" err="1">
                <a:solidFill>
                  <a:srgbClr val="FFC000"/>
                </a:solidFill>
                <a:highlight>
                  <a:srgbClr val="FF0000"/>
                </a:highlight>
              </a:rPr>
              <a:t>una</a:t>
            </a:r>
            <a:r>
              <a:rPr lang="en-US" b="1" dirty="0">
                <a:solidFill>
                  <a:srgbClr val="FFC000"/>
                </a:solidFill>
                <a:highlight>
                  <a:srgbClr val="FF0000"/>
                </a:highlight>
              </a:rPr>
              <a:t> </a:t>
            </a:r>
            <a:r>
              <a:rPr lang="en-US" b="1" dirty="0" err="1">
                <a:solidFill>
                  <a:srgbClr val="FFC000"/>
                </a:solidFill>
                <a:highlight>
                  <a:srgbClr val="FF0000"/>
                </a:highlight>
              </a:rPr>
              <a:t>istruttoria</a:t>
            </a:r>
            <a:r>
              <a:rPr lang="en-US" b="1" dirty="0">
                <a:solidFill>
                  <a:srgbClr val="FFC000"/>
                </a:solidFill>
                <a:highlight>
                  <a:srgbClr val="FF0000"/>
                </a:highlight>
              </a:rPr>
              <a:t> serrata ai </a:t>
            </a:r>
            <a:r>
              <a:rPr lang="en-US" b="1" dirty="0" err="1">
                <a:solidFill>
                  <a:srgbClr val="FFC000"/>
                </a:solidFill>
                <a:highlight>
                  <a:srgbClr val="FF0000"/>
                </a:highlight>
              </a:rPr>
              <a:t>fini</a:t>
            </a:r>
            <a:r>
              <a:rPr lang="en-US" b="1" dirty="0">
                <a:solidFill>
                  <a:srgbClr val="FFC000"/>
                </a:solidFill>
                <a:highlight>
                  <a:srgbClr val="FF0000"/>
                </a:highlight>
              </a:rPr>
              <a:t> di </a:t>
            </a:r>
            <a:r>
              <a:rPr lang="en-US" b="1" dirty="0" err="1">
                <a:solidFill>
                  <a:srgbClr val="FFC000"/>
                </a:solidFill>
                <a:highlight>
                  <a:srgbClr val="FF0000"/>
                </a:highlight>
              </a:rPr>
              <a:t>adottare</a:t>
            </a:r>
            <a:r>
              <a:rPr lang="en-US" b="1" dirty="0">
                <a:solidFill>
                  <a:srgbClr val="FFC000"/>
                </a:solidFill>
                <a:highlight>
                  <a:srgbClr val="FF0000"/>
                </a:highlight>
              </a:rPr>
              <a:t> </a:t>
            </a:r>
            <a:r>
              <a:rPr lang="en-US" b="1" dirty="0" err="1">
                <a:solidFill>
                  <a:srgbClr val="FFC000"/>
                </a:solidFill>
                <a:highlight>
                  <a:srgbClr val="FF0000"/>
                </a:highlight>
              </a:rPr>
              <a:t>provvedimenti</a:t>
            </a:r>
            <a:r>
              <a:rPr lang="en-US" b="1" dirty="0">
                <a:solidFill>
                  <a:srgbClr val="FFC000"/>
                </a:solidFill>
                <a:highlight>
                  <a:srgbClr val="FF0000"/>
                </a:highlight>
              </a:rPr>
              <a:t> </a:t>
            </a:r>
            <a:r>
              <a:rPr lang="en-US" b="1" dirty="0" err="1">
                <a:solidFill>
                  <a:srgbClr val="FFC000"/>
                </a:solidFill>
                <a:highlight>
                  <a:srgbClr val="FF0000"/>
                </a:highlight>
              </a:rPr>
              <a:t>consapevoli</a:t>
            </a:r>
            <a:r>
              <a:rPr lang="en-US" b="1" dirty="0">
                <a:solidFill>
                  <a:srgbClr val="FFC000"/>
                </a:solidFill>
                <a:highlight>
                  <a:srgbClr val="FF0000"/>
                </a:highlight>
              </a:rPr>
              <a:t> </a:t>
            </a:r>
            <a:r>
              <a:rPr lang="en-US" b="1" dirty="0" err="1">
                <a:solidFill>
                  <a:srgbClr val="FFC000"/>
                </a:solidFill>
                <a:highlight>
                  <a:srgbClr val="FF0000"/>
                </a:highlight>
              </a:rPr>
              <a:t>sulla</a:t>
            </a:r>
            <a:r>
              <a:rPr lang="en-US" b="1" dirty="0">
                <a:solidFill>
                  <a:srgbClr val="FFC000"/>
                </a:solidFill>
                <a:highlight>
                  <a:srgbClr val="FF0000"/>
                </a:highlight>
              </a:rPr>
              <a:t> </a:t>
            </a:r>
            <a:r>
              <a:rPr lang="en-US" b="1" dirty="0" err="1">
                <a:solidFill>
                  <a:srgbClr val="FFC000"/>
                </a:solidFill>
                <a:highlight>
                  <a:srgbClr val="FF0000"/>
                </a:highlight>
              </a:rPr>
              <a:t>responsabilità</a:t>
            </a:r>
            <a:r>
              <a:rPr lang="en-US" b="1" dirty="0">
                <a:solidFill>
                  <a:srgbClr val="FFC000"/>
                </a:solidFill>
                <a:highlight>
                  <a:srgbClr val="FF0000"/>
                </a:highlight>
              </a:rPr>
              <a:t> </a:t>
            </a:r>
            <a:r>
              <a:rPr lang="en-US" b="1" dirty="0" err="1">
                <a:solidFill>
                  <a:srgbClr val="FFC000"/>
                </a:solidFill>
                <a:highlight>
                  <a:srgbClr val="FF0000"/>
                </a:highlight>
              </a:rPr>
              <a:t>genitoriale</a:t>
            </a:r>
            <a:endParaRPr lang="en-US" b="1" dirty="0">
              <a:solidFill>
                <a:srgbClr val="FFC000"/>
              </a:solidFill>
              <a:highlight>
                <a:srgbClr val="FF0000"/>
              </a:highlight>
            </a:endParaRPr>
          </a:p>
          <a:p>
            <a:pPr marL="0" indent="0" algn="just">
              <a:lnSpc>
                <a:spcPct val="90000"/>
              </a:lnSpc>
              <a:buNone/>
            </a:pPr>
            <a:r>
              <a:rPr lang="it-IT" sz="1900" b="1" dirty="0">
                <a:latin typeface="Times New Roman" panose="02020603050405020304" pitchFamily="18" charset="0"/>
                <a:cs typeface="Times New Roman" panose="02020603050405020304" pitchFamily="18" charset="0"/>
              </a:rPr>
              <a:t>Abbreviazione dei termini a comparire fino alla metà</a:t>
            </a:r>
          </a:p>
          <a:p>
            <a:pPr marL="0" indent="0" algn="just">
              <a:lnSpc>
                <a:spcPct val="90000"/>
              </a:lnSpc>
              <a:buNone/>
            </a:pPr>
            <a:r>
              <a:rPr lang="it-IT" sz="1900" b="1" dirty="0">
                <a:latin typeface="Times New Roman" panose="02020603050405020304" pitchFamily="18" charset="0"/>
                <a:cs typeface="Times New Roman" panose="02020603050405020304" pitchFamily="18" charset="0"/>
              </a:rPr>
              <a:t>No tentativo di conciliazione</a:t>
            </a:r>
          </a:p>
          <a:p>
            <a:pPr marL="0" indent="0" algn="just">
              <a:lnSpc>
                <a:spcPct val="90000"/>
              </a:lnSpc>
              <a:buNone/>
            </a:pPr>
            <a:r>
              <a:rPr lang="it-IT" sz="1900" b="1" dirty="0">
                <a:latin typeface="Times New Roman" panose="02020603050405020304" pitchFamily="18" charset="0"/>
                <a:cs typeface="Times New Roman" panose="02020603050405020304" pitchFamily="18" charset="0"/>
              </a:rPr>
              <a:t>Attivazione poteri ufficiosi del giudice il quale può assumere sommarie informazioni e prove anche al di fuori dei limiti previsti dal codice civile, nel rispetto del principio del contraddittorio</a:t>
            </a:r>
          </a:p>
          <a:p>
            <a:pPr marL="0" indent="0" algn="just">
              <a:lnSpc>
                <a:spcPct val="90000"/>
              </a:lnSpc>
              <a:buNone/>
            </a:pPr>
            <a:r>
              <a:rPr lang="it-IT" sz="1900" b="1" dirty="0">
                <a:latin typeface="Times New Roman" panose="02020603050405020304" pitchFamily="18" charset="0"/>
                <a:cs typeface="Times New Roman" panose="02020603050405020304" pitchFamily="18" charset="0"/>
              </a:rPr>
              <a:t>Coordinamento con altre autorità giudiziarie per evitare fenomeni di vittimizzazione secondaria</a:t>
            </a:r>
          </a:p>
          <a:p>
            <a:pPr marL="0" indent="0" algn="just">
              <a:lnSpc>
                <a:spcPct val="90000"/>
              </a:lnSpc>
              <a:buNone/>
            </a:pPr>
            <a:r>
              <a:rPr lang="it-IT" sz="1900" b="1" dirty="0">
                <a:latin typeface="Times New Roman" panose="02020603050405020304" pitchFamily="18" charset="0"/>
                <a:cs typeface="Times New Roman" panose="02020603050405020304" pitchFamily="18" charset="0"/>
              </a:rPr>
              <a:t>Le parti vengono sentite con modalità tali da salvaguardare la vittima di violenza ed abusi – possibilità di secretazione dell’indirizzo nei casi di collocazione «protetta»</a:t>
            </a:r>
          </a:p>
          <a:p>
            <a:pPr marL="0" indent="0">
              <a:lnSpc>
                <a:spcPct val="90000"/>
              </a:lnSpc>
              <a:buNone/>
            </a:pPr>
            <a:endParaRPr lang="it-IT" sz="1900" b="1" dirty="0">
              <a:latin typeface="Times New Roman" panose="02020603050405020304" pitchFamily="18" charset="0"/>
              <a:cs typeface="Times New Roman" panose="02020603050405020304" pitchFamily="18" charset="0"/>
            </a:endParaRPr>
          </a:p>
          <a:p>
            <a:pPr marL="0" indent="0">
              <a:lnSpc>
                <a:spcPct val="90000"/>
              </a:lnSpc>
              <a:buNone/>
            </a:pPr>
            <a:endParaRPr lang="it-IT" sz="1600" b="1" dirty="0">
              <a:latin typeface="Times New Roman" panose="02020603050405020304" pitchFamily="18" charset="0"/>
              <a:cs typeface="Times New Roman" panose="02020603050405020304" pitchFamily="18" charset="0"/>
            </a:endParaRPr>
          </a:p>
          <a:p>
            <a:pPr marL="0" indent="0">
              <a:lnSpc>
                <a:spcPct val="90000"/>
              </a:lnSpc>
              <a:buNone/>
            </a:pPr>
            <a:endParaRPr lang="it-IT" sz="1600" b="1" dirty="0">
              <a:latin typeface="Times New Roman" panose="02020603050405020304" pitchFamily="18" charset="0"/>
              <a:cs typeface="Times New Roman" panose="02020603050405020304" pitchFamily="18" charset="0"/>
            </a:endParaRPr>
          </a:p>
          <a:p>
            <a:pPr marL="0" indent="0">
              <a:lnSpc>
                <a:spcPct val="90000"/>
              </a:lnSpc>
              <a:buNone/>
            </a:pPr>
            <a:endParaRPr lang="it-IT" sz="1600" b="1" dirty="0">
              <a:latin typeface="Times New Roman" panose="02020603050405020304" pitchFamily="18" charset="0"/>
              <a:cs typeface="Times New Roman" panose="02020603050405020304" pitchFamily="18" charset="0"/>
            </a:endParaRPr>
          </a:p>
          <a:p>
            <a:pPr marL="0" indent="0">
              <a:lnSpc>
                <a:spcPct val="90000"/>
              </a:lnSpc>
              <a:buNone/>
            </a:pPr>
            <a:endParaRPr lang="it-IT" sz="1600" b="1" dirty="0">
              <a:latin typeface="Times New Roman" panose="02020603050405020304" pitchFamily="18" charset="0"/>
              <a:cs typeface="Times New Roman" panose="02020603050405020304" pitchFamily="18" charset="0"/>
            </a:endParaRPr>
          </a:p>
          <a:p>
            <a:pPr>
              <a:lnSpc>
                <a:spcPct val="90000"/>
              </a:lnSpc>
            </a:pPr>
            <a:endParaRPr lang="it-IT" sz="1600" dirty="0">
              <a:latin typeface="Times New Roman" panose="02020603050405020304" pitchFamily="18" charset="0"/>
              <a:cs typeface="Times New Roman" panose="02020603050405020304" pitchFamily="18" charset="0"/>
            </a:endParaRPr>
          </a:p>
          <a:p>
            <a:pPr>
              <a:lnSpc>
                <a:spcPct val="90000"/>
              </a:lnSpc>
            </a:pPr>
            <a:endParaRPr lang="it-IT" sz="1600" dirty="0">
              <a:latin typeface="Times New Roman" panose="02020603050405020304" pitchFamily="18" charset="0"/>
              <a:cs typeface="Times New Roman" panose="02020603050405020304" pitchFamily="18" charset="0"/>
            </a:endParaRPr>
          </a:p>
          <a:p>
            <a:pPr>
              <a:lnSpc>
                <a:spcPct val="90000"/>
              </a:lnSpc>
            </a:pPr>
            <a:endParaRPr lang="it-I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17781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750"/>
                                        <p:tgtEl>
                                          <p:spTgt spid="3">
                                            <p:txEl>
                                              <p:pRg st="1" end="1"/>
                                            </p:txEl>
                                          </p:spTgt>
                                        </p:tgtEl>
                                      </p:cBhvr>
                                    </p:animEffect>
                                    <p:anim calcmode="lin" valueType="num">
                                      <p:cBhvr>
                                        <p:cTn id="13" dur="1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750"/>
                                        <p:tgtEl>
                                          <p:spTgt spid="3">
                                            <p:txEl>
                                              <p:pRg st="3" end="3"/>
                                            </p:txEl>
                                          </p:spTgt>
                                        </p:tgtEl>
                                      </p:cBhvr>
                                    </p:animEffect>
                                    <p:anim calcmode="lin" valueType="num">
                                      <p:cBhvr>
                                        <p:cTn id="20" dur="17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7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750"/>
                                        <p:tgtEl>
                                          <p:spTgt spid="3">
                                            <p:txEl>
                                              <p:pRg st="4" end="4"/>
                                            </p:txEl>
                                          </p:spTgt>
                                        </p:tgtEl>
                                      </p:cBhvr>
                                    </p:animEffect>
                                    <p:anim calcmode="lin" valueType="num">
                                      <p:cBhvr>
                                        <p:cTn id="27" dur="17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7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750"/>
                                        <p:tgtEl>
                                          <p:spTgt spid="3">
                                            <p:txEl>
                                              <p:pRg st="5" end="5"/>
                                            </p:txEl>
                                          </p:spTgt>
                                        </p:tgtEl>
                                      </p:cBhvr>
                                    </p:animEffect>
                                    <p:anim calcmode="lin" valueType="num">
                                      <p:cBhvr>
                                        <p:cTn id="34" dur="17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7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down)">
                                      <p:cBhvr>
                                        <p:cTn id="40" dur="175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wipe(down)">
                                      <p:cBhvr>
                                        <p:cTn id="45" dur="175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wipe(down)">
                                      <p:cBhvr>
                                        <p:cTn id="50" dur="175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wipe(down)">
                                      <p:cBhvr>
                                        <p:cTn id="55" dur="175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Le diverse forme della violenza di genere">
            <a:extLst>
              <a:ext uri="{FF2B5EF4-FFF2-40B4-BE49-F238E27FC236}">
                <a16:creationId xmlns:a16="http://schemas.microsoft.com/office/drawing/2014/main" id="{A6B43A4D-4ACC-FA15-F31B-25FB6D477538}"/>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b="8163"/>
          <a:stretch/>
        </p:blipFill>
        <p:spPr bwMode="auto">
          <a:xfrm>
            <a:off x="20" y="-1"/>
            <a:ext cx="12191980" cy="6858000"/>
          </a:xfrm>
          <a:prstGeom prst="rect">
            <a:avLst/>
          </a:prstGeom>
          <a:noFill/>
        </p:spPr>
      </p:pic>
      <p:sp>
        <p:nvSpPr>
          <p:cNvPr id="8" name="Titolo 7">
            <a:extLst>
              <a:ext uri="{FF2B5EF4-FFF2-40B4-BE49-F238E27FC236}">
                <a16:creationId xmlns:a16="http://schemas.microsoft.com/office/drawing/2014/main" id="{79E76A1E-080A-0D36-9FB9-63AADFEC3472}"/>
              </a:ext>
            </a:extLst>
          </p:cNvPr>
          <p:cNvSpPr>
            <a:spLocks noGrp="1"/>
          </p:cNvSpPr>
          <p:nvPr>
            <p:ph type="title"/>
          </p:nvPr>
        </p:nvSpPr>
        <p:spPr>
          <a:xfrm>
            <a:off x="646111" y="452718"/>
            <a:ext cx="9404723" cy="990600"/>
          </a:xfrm>
        </p:spPr>
        <p:txBody>
          <a:bodyPr>
            <a:normAutofit/>
          </a:bodyPr>
          <a:lstStyle/>
          <a:p>
            <a:pPr algn="ctr"/>
            <a:r>
              <a:rPr lang="it-IT" sz="3900" b="1" dirty="0"/>
              <a:t>Attività istruttoria </a:t>
            </a:r>
          </a:p>
        </p:txBody>
      </p:sp>
      <p:sp>
        <p:nvSpPr>
          <p:cNvPr id="7" name="Segnaposto numero diapositiva 6">
            <a:extLst>
              <a:ext uri="{FF2B5EF4-FFF2-40B4-BE49-F238E27FC236}">
                <a16:creationId xmlns:a16="http://schemas.microsoft.com/office/drawing/2014/main" id="{D24E0472-2DB9-CF1B-4BD0-0F6F605CA396}"/>
              </a:ext>
            </a:extLst>
          </p:cNvPr>
          <p:cNvSpPr>
            <a:spLocks noGrp="1"/>
          </p:cNvSpPr>
          <p:nvPr>
            <p:ph type="sldNum" sz="quarter" idx="12"/>
          </p:nvPr>
        </p:nvSpPr>
        <p:spPr>
          <a:xfrm>
            <a:off x="10352540" y="295729"/>
            <a:ext cx="838199" cy="767687"/>
          </a:xfrm>
        </p:spPr>
        <p:txBody>
          <a:bodyPr>
            <a:normAutofit/>
          </a:bodyPr>
          <a:lstStyle/>
          <a:p>
            <a:pPr>
              <a:spcAft>
                <a:spcPts val="600"/>
              </a:spcAft>
            </a:pPr>
            <a:fld id="{81D2C36F-4504-47C0-B82F-A167342A2754}" type="slidenum">
              <a:rPr lang="en-US"/>
              <a:pPr>
                <a:spcAft>
                  <a:spcPts val="600"/>
                </a:spcAft>
              </a:pPr>
              <a:t>11</a:t>
            </a:fld>
            <a:endParaRPr lang="en-US"/>
          </a:p>
        </p:txBody>
      </p:sp>
      <p:sp>
        <p:nvSpPr>
          <p:cNvPr id="15" name="Content Placeholder 14">
            <a:extLst>
              <a:ext uri="{FF2B5EF4-FFF2-40B4-BE49-F238E27FC236}">
                <a16:creationId xmlns:a16="http://schemas.microsoft.com/office/drawing/2014/main" id="{D9098043-CAEA-D4EA-50CF-AA18E5197B48}"/>
              </a:ext>
            </a:extLst>
          </p:cNvPr>
          <p:cNvSpPr>
            <a:spLocks noGrp="1"/>
          </p:cNvSpPr>
          <p:nvPr>
            <p:ph idx="1"/>
          </p:nvPr>
        </p:nvSpPr>
        <p:spPr>
          <a:xfrm>
            <a:off x="1103312" y="1443318"/>
            <a:ext cx="9249228" cy="4805081"/>
          </a:xfrm>
        </p:spPr>
        <p:txBody>
          <a:bodyPr>
            <a:normAutofit fontScale="92500" lnSpcReduction="10000"/>
          </a:bodyPr>
          <a:lstStyle/>
          <a:p>
            <a:pPr marL="0" indent="0" algn="ctr">
              <a:lnSpc>
                <a:spcPct val="90000"/>
              </a:lnSpc>
              <a:buNone/>
            </a:pPr>
            <a:r>
              <a:rPr lang="it-IT" b="1" dirty="0">
                <a:highlight>
                  <a:srgbClr val="800080"/>
                </a:highlight>
              </a:rPr>
              <a:t>Art. 473bis 44 c.p.c</a:t>
            </a:r>
            <a:r>
              <a:rPr lang="it-IT" dirty="0">
                <a:highlight>
                  <a:srgbClr val="800080"/>
                </a:highlight>
              </a:rPr>
              <a:t>.</a:t>
            </a:r>
            <a:endParaRPr lang="en-US" dirty="0">
              <a:highlight>
                <a:srgbClr val="800080"/>
              </a:highlight>
            </a:endParaRPr>
          </a:p>
          <a:p>
            <a:pPr>
              <a:lnSpc>
                <a:spcPct val="90000"/>
              </a:lnSpc>
            </a:pPr>
            <a:r>
              <a:rPr lang="en-US" dirty="0" err="1"/>
              <a:t>Interrogatorio</a:t>
            </a:r>
            <a:r>
              <a:rPr lang="en-US" dirty="0"/>
              <a:t> libero </a:t>
            </a:r>
            <a:r>
              <a:rPr lang="en-US" dirty="0" err="1"/>
              <a:t>delle</a:t>
            </a:r>
            <a:r>
              <a:rPr lang="en-US" dirty="0"/>
              <a:t> parti </a:t>
            </a:r>
            <a:r>
              <a:rPr lang="en-US" dirty="0" err="1"/>
              <a:t>anche</a:t>
            </a:r>
            <a:r>
              <a:rPr lang="en-US" dirty="0"/>
              <a:t> con </a:t>
            </a:r>
            <a:r>
              <a:rPr lang="en-US" dirty="0" err="1"/>
              <a:t>esperti</a:t>
            </a:r>
            <a:r>
              <a:rPr lang="en-US" dirty="0"/>
              <a:t> ed </a:t>
            </a:r>
            <a:r>
              <a:rPr lang="en-US" dirty="0" err="1"/>
              <a:t>ausiliari</a:t>
            </a:r>
            <a:endParaRPr lang="en-US" dirty="0"/>
          </a:p>
          <a:p>
            <a:pPr algn="just">
              <a:lnSpc>
                <a:spcPct val="90000"/>
              </a:lnSpc>
            </a:pPr>
            <a:r>
              <a:rPr lang="it-IT" dirty="0"/>
              <a:t>Il Giudice istruttore procede già alla prima udienza ad assumere sommarie informazioni sentendo persone che possono riferire sui fatti (es. vicini di casa, personale di servizio nella casa, assistenti sociali, personale scolastico, ascolto dei minori)</a:t>
            </a:r>
          </a:p>
          <a:p>
            <a:pPr>
              <a:lnSpc>
                <a:spcPct val="90000"/>
              </a:lnSpc>
            </a:pPr>
            <a:r>
              <a:rPr lang="en-US" dirty="0"/>
              <a:t>Dispone </a:t>
            </a:r>
            <a:r>
              <a:rPr lang="en-US" dirty="0" err="1"/>
              <a:t>prova</a:t>
            </a:r>
            <a:r>
              <a:rPr lang="en-US" dirty="0"/>
              <a:t> </a:t>
            </a:r>
            <a:r>
              <a:rPr lang="en-US" dirty="0" err="1"/>
              <a:t>testimoniale</a:t>
            </a:r>
            <a:r>
              <a:rPr lang="en-US" dirty="0"/>
              <a:t> </a:t>
            </a:r>
            <a:r>
              <a:rPr lang="en-US" dirty="0" err="1"/>
              <a:t>d’ufficio</a:t>
            </a:r>
            <a:r>
              <a:rPr lang="en-US" dirty="0"/>
              <a:t>  </a:t>
            </a:r>
            <a:r>
              <a:rPr lang="en-US" dirty="0" err="1"/>
              <a:t>formulando</a:t>
            </a:r>
            <a:r>
              <a:rPr lang="en-US" dirty="0"/>
              <a:t> </a:t>
            </a:r>
            <a:r>
              <a:rPr lang="en-US" dirty="0" err="1"/>
              <a:t>capitoli</a:t>
            </a:r>
            <a:r>
              <a:rPr lang="en-US" dirty="0"/>
              <a:t> di </a:t>
            </a:r>
            <a:r>
              <a:rPr lang="en-US" dirty="0" err="1"/>
              <a:t>prova</a:t>
            </a:r>
            <a:r>
              <a:rPr lang="en-US" dirty="0"/>
              <a:t>; </a:t>
            </a:r>
            <a:r>
              <a:rPr lang="en-US" dirty="0" err="1"/>
              <a:t>acquisisce</a:t>
            </a:r>
            <a:r>
              <a:rPr lang="en-US" dirty="0"/>
              <a:t> </a:t>
            </a:r>
            <a:r>
              <a:rPr lang="en-US" dirty="0" err="1"/>
              <a:t>atti</a:t>
            </a:r>
            <a:r>
              <a:rPr lang="en-US" dirty="0"/>
              <a:t> e </a:t>
            </a:r>
            <a:r>
              <a:rPr lang="en-US" dirty="0" err="1"/>
              <a:t>documenti</a:t>
            </a:r>
            <a:r>
              <a:rPr lang="en-US" dirty="0"/>
              <a:t> </a:t>
            </a:r>
            <a:r>
              <a:rPr lang="en-US" dirty="0" err="1"/>
              <a:t>presso</a:t>
            </a:r>
            <a:r>
              <a:rPr lang="en-US" dirty="0"/>
              <a:t> </a:t>
            </a:r>
            <a:r>
              <a:rPr lang="en-US" dirty="0" err="1"/>
              <a:t>ufficio</a:t>
            </a:r>
            <a:r>
              <a:rPr lang="en-US" dirty="0"/>
              <a:t> </a:t>
            </a:r>
            <a:r>
              <a:rPr lang="en-US" dirty="0" err="1"/>
              <a:t>pubblici</a:t>
            </a:r>
            <a:r>
              <a:rPr lang="en-US" dirty="0"/>
              <a:t>;</a:t>
            </a:r>
          </a:p>
          <a:p>
            <a:pPr algn="just">
              <a:lnSpc>
                <a:spcPct val="90000"/>
              </a:lnSpc>
            </a:pPr>
            <a:r>
              <a:rPr lang="en-US" dirty="0" err="1"/>
              <a:t>Acquisisce</a:t>
            </a:r>
            <a:r>
              <a:rPr lang="en-US" dirty="0"/>
              <a:t> </a:t>
            </a:r>
            <a:r>
              <a:rPr lang="en-US" dirty="0" err="1"/>
              <a:t>rapporto</a:t>
            </a:r>
            <a:r>
              <a:rPr lang="en-US" dirty="0"/>
              <a:t> di </a:t>
            </a:r>
            <a:r>
              <a:rPr lang="en-US" dirty="0" err="1"/>
              <a:t>intervento</a:t>
            </a:r>
            <a:r>
              <a:rPr lang="en-US" dirty="0"/>
              <a:t> e </a:t>
            </a:r>
            <a:r>
              <a:rPr lang="en-US" dirty="0" err="1"/>
              <a:t>relazioni</a:t>
            </a:r>
            <a:r>
              <a:rPr lang="en-US" dirty="0"/>
              <a:t> di </a:t>
            </a:r>
            <a:r>
              <a:rPr lang="en-US" dirty="0" err="1"/>
              <a:t>servizio</a:t>
            </a:r>
            <a:r>
              <a:rPr lang="en-US" dirty="0"/>
              <a:t> </a:t>
            </a:r>
            <a:r>
              <a:rPr lang="en-US" dirty="0" err="1"/>
              <a:t>redatti</a:t>
            </a:r>
            <a:r>
              <a:rPr lang="en-US" dirty="0"/>
              <a:t> </a:t>
            </a:r>
            <a:r>
              <a:rPr lang="en-US" dirty="0" err="1"/>
              <a:t>dalle</a:t>
            </a:r>
            <a:r>
              <a:rPr lang="en-US" dirty="0"/>
              <a:t> </a:t>
            </a:r>
            <a:r>
              <a:rPr lang="en-US" dirty="0" err="1"/>
              <a:t>forze</a:t>
            </a:r>
            <a:r>
              <a:rPr lang="en-US" dirty="0"/>
              <a:t> </a:t>
            </a:r>
            <a:r>
              <a:rPr lang="en-US" dirty="0" err="1"/>
              <a:t>dell’ordine</a:t>
            </a:r>
            <a:r>
              <a:rPr lang="en-US" dirty="0"/>
              <a:t> se non </a:t>
            </a:r>
            <a:r>
              <a:rPr lang="en-US" dirty="0" err="1"/>
              <a:t>coperti</a:t>
            </a:r>
            <a:r>
              <a:rPr lang="en-US" dirty="0"/>
              <a:t> da </a:t>
            </a:r>
            <a:r>
              <a:rPr lang="en-US" dirty="0" err="1"/>
              <a:t>segreto</a:t>
            </a:r>
            <a:r>
              <a:rPr lang="en-US" dirty="0"/>
              <a:t> </a:t>
            </a:r>
          </a:p>
          <a:p>
            <a:pPr algn="just">
              <a:lnSpc>
                <a:spcPct val="90000"/>
              </a:lnSpc>
            </a:pPr>
            <a:r>
              <a:rPr lang="en-US" dirty="0" err="1"/>
              <a:t>Sceglie</a:t>
            </a:r>
            <a:r>
              <a:rPr lang="en-US" dirty="0"/>
              <a:t> il </a:t>
            </a:r>
            <a:r>
              <a:rPr lang="en-US" dirty="0" err="1"/>
              <a:t>ctu</a:t>
            </a:r>
            <a:r>
              <a:rPr lang="en-US" dirty="0"/>
              <a:t> con </a:t>
            </a:r>
            <a:r>
              <a:rPr lang="en-US" dirty="0" err="1"/>
              <a:t>specifiche</a:t>
            </a:r>
            <a:r>
              <a:rPr lang="en-US" dirty="0"/>
              <a:t> </a:t>
            </a:r>
            <a:r>
              <a:rPr lang="en-US" dirty="0" err="1"/>
              <a:t>competenze</a:t>
            </a:r>
            <a:r>
              <a:rPr lang="en-US" dirty="0"/>
              <a:t>, dispone </a:t>
            </a:r>
            <a:r>
              <a:rPr lang="en-US" dirty="0" err="1"/>
              <a:t>indagini</a:t>
            </a:r>
            <a:r>
              <a:rPr lang="en-US" dirty="0"/>
              <a:t> a </a:t>
            </a:r>
            <a:r>
              <a:rPr lang="en-US" dirty="0" err="1"/>
              <a:t>cura</a:t>
            </a:r>
            <a:r>
              <a:rPr lang="en-US" dirty="0"/>
              <a:t> </a:t>
            </a:r>
            <a:r>
              <a:rPr lang="en-US" dirty="0" err="1"/>
              <a:t>dei</a:t>
            </a:r>
            <a:r>
              <a:rPr lang="en-US" dirty="0"/>
              <a:t> </a:t>
            </a:r>
            <a:r>
              <a:rPr lang="en-US" dirty="0" err="1"/>
              <a:t>servizi</a:t>
            </a:r>
            <a:r>
              <a:rPr lang="en-US" dirty="0"/>
              <a:t> </a:t>
            </a:r>
            <a:r>
              <a:rPr lang="en-US" dirty="0" err="1"/>
              <a:t>sociali</a:t>
            </a:r>
            <a:r>
              <a:rPr lang="en-US" dirty="0"/>
              <a:t> </a:t>
            </a:r>
            <a:r>
              <a:rPr lang="en-US" dirty="0" err="1"/>
              <a:t>dando</a:t>
            </a:r>
            <a:r>
              <a:rPr lang="en-US" dirty="0"/>
              <a:t> </a:t>
            </a:r>
            <a:r>
              <a:rPr lang="en-US" dirty="0" err="1"/>
              <a:t>indicazioni</a:t>
            </a:r>
            <a:r>
              <a:rPr lang="en-US" dirty="0"/>
              <a:t> per </a:t>
            </a:r>
            <a:r>
              <a:rPr lang="en-US" dirty="0" err="1"/>
              <a:t>gli</a:t>
            </a:r>
            <a:r>
              <a:rPr lang="en-US" dirty="0"/>
              <a:t> </a:t>
            </a:r>
            <a:r>
              <a:rPr lang="en-US" dirty="0" err="1"/>
              <a:t>accorgimenti</a:t>
            </a:r>
            <a:r>
              <a:rPr lang="en-US" dirty="0"/>
              <a:t> </a:t>
            </a:r>
            <a:r>
              <a:rPr lang="en-US" dirty="0" err="1"/>
              <a:t>necessari</a:t>
            </a:r>
            <a:r>
              <a:rPr lang="en-US" dirty="0"/>
              <a:t> </a:t>
            </a:r>
            <a:r>
              <a:rPr lang="en-US" dirty="0" err="1"/>
              <a:t>alla</a:t>
            </a:r>
            <a:r>
              <a:rPr lang="en-US" dirty="0"/>
              <a:t> tutela </a:t>
            </a:r>
            <a:r>
              <a:rPr lang="en-US" dirty="0" err="1"/>
              <a:t>delle</a:t>
            </a:r>
            <a:r>
              <a:rPr lang="en-US" dirty="0"/>
              <a:t> </a:t>
            </a:r>
            <a:r>
              <a:rPr lang="en-US" dirty="0" err="1"/>
              <a:t>vittime</a:t>
            </a:r>
            <a:endParaRPr lang="en-US" dirty="0"/>
          </a:p>
          <a:p>
            <a:pPr algn="just">
              <a:lnSpc>
                <a:spcPct val="90000"/>
              </a:lnSpc>
            </a:pPr>
            <a:r>
              <a:rPr lang="en-US" dirty="0" err="1"/>
              <a:t>Ascolta</a:t>
            </a:r>
            <a:r>
              <a:rPr lang="en-US" dirty="0"/>
              <a:t> </a:t>
            </a:r>
            <a:r>
              <a:rPr lang="en-US" dirty="0" err="1"/>
              <a:t>personalmente</a:t>
            </a:r>
            <a:r>
              <a:rPr lang="en-US" dirty="0"/>
              <a:t> il </a:t>
            </a:r>
            <a:r>
              <a:rPr lang="en-US" dirty="0" err="1"/>
              <a:t>minore</a:t>
            </a:r>
            <a:r>
              <a:rPr lang="en-US" dirty="0"/>
              <a:t> </a:t>
            </a:r>
            <a:r>
              <a:rPr lang="en-US" dirty="0" err="1"/>
              <a:t>vittima</a:t>
            </a:r>
            <a:r>
              <a:rPr lang="en-US" dirty="0"/>
              <a:t> di </a:t>
            </a:r>
            <a:r>
              <a:rPr lang="en-US" dirty="0" err="1"/>
              <a:t>violenza</a:t>
            </a:r>
            <a:r>
              <a:rPr lang="en-US" dirty="0"/>
              <a:t> </a:t>
            </a:r>
            <a:r>
              <a:rPr lang="en-US" dirty="0" err="1"/>
              <a:t>assistita</a:t>
            </a:r>
            <a:r>
              <a:rPr lang="en-US" dirty="0"/>
              <a:t> </a:t>
            </a:r>
            <a:r>
              <a:rPr lang="en-US" dirty="0" err="1"/>
              <a:t>evitando</a:t>
            </a:r>
            <a:r>
              <a:rPr lang="en-US" dirty="0"/>
              <a:t> ogni </a:t>
            </a:r>
            <a:r>
              <a:rPr lang="en-US" dirty="0" err="1"/>
              <a:t>contatto</a:t>
            </a:r>
            <a:r>
              <a:rPr lang="en-US" dirty="0"/>
              <a:t> con </a:t>
            </a:r>
            <a:r>
              <a:rPr lang="en-US" dirty="0" err="1"/>
              <a:t>l’autore</a:t>
            </a:r>
            <a:r>
              <a:rPr lang="en-US" dirty="0"/>
              <a:t> </a:t>
            </a:r>
            <a:r>
              <a:rPr lang="en-US" dirty="0" err="1"/>
              <a:t>della</a:t>
            </a:r>
            <a:r>
              <a:rPr lang="en-US" dirty="0"/>
              <a:t> </a:t>
            </a:r>
            <a:r>
              <a:rPr lang="en-US" dirty="0" err="1"/>
              <a:t>violenza</a:t>
            </a:r>
            <a:r>
              <a:rPr lang="en-US" dirty="0"/>
              <a:t>, </a:t>
            </a:r>
            <a:r>
              <a:rPr lang="en-US" dirty="0" err="1"/>
              <a:t>potrebbe</a:t>
            </a:r>
            <a:r>
              <a:rPr lang="en-US" dirty="0"/>
              <a:t> </a:t>
            </a:r>
            <a:r>
              <a:rPr lang="en-US" dirty="0" err="1"/>
              <a:t>farsi</a:t>
            </a:r>
            <a:r>
              <a:rPr lang="en-US" dirty="0"/>
              <a:t> </a:t>
            </a:r>
            <a:r>
              <a:rPr lang="en-US" dirty="0" err="1"/>
              <a:t>assistere</a:t>
            </a:r>
            <a:r>
              <a:rPr lang="en-US" dirty="0"/>
              <a:t> da un </a:t>
            </a:r>
            <a:r>
              <a:rPr lang="en-US" dirty="0" err="1"/>
              <a:t>esperto</a:t>
            </a:r>
            <a:endParaRPr lang="it-IT" dirty="0"/>
          </a:p>
        </p:txBody>
      </p:sp>
    </p:spTree>
    <p:extLst>
      <p:ext uri="{BB962C8B-B14F-4D97-AF65-F5344CB8AC3E}">
        <p14:creationId xmlns:p14="http://schemas.microsoft.com/office/powerpoint/2010/main" val="30875076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Effect transition="in" filter="fade">
                                      <p:cBhvr>
                                        <p:cTn id="9" dur="1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p:cTn id="14" dur="1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5" dur="1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6" dur="15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 calcmode="lin" valueType="num">
                                      <p:cBhvr>
                                        <p:cTn id="21" dur="1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22" dur="1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23" dur="1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 calcmode="lin" valueType="num">
                                      <p:cBhvr>
                                        <p:cTn id="28" dur="1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29" dur="1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30" dur="1500"/>
                                        <p:tgtEl>
                                          <p:spTgt spid="1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anim calcmode="lin" valueType="num">
                                      <p:cBhvr>
                                        <p:cTn id="35" dur="1500" fill="hold"/>
                                        <p:tgtEl>
                                          <p:spTgt spid="15">
                                            <p:txEl>
                                              <p:pRg st="3" end="3"/>
                                            </p:txEl>
                                          </p:spTgt>
                                        </p:tgtEl>
                                        <p:attrNameLst>
                                          <p:attrName>ppt_w</p:attrName>
                                        </p:attrNameLst>
                                      </p:cBhvr>
                                      <p:tavLst>
                                        <p:tav tm="0">
                                          <p:val>
                                            <p:fltVal val="0"/>
                                          </p:val>
                                        </p:tav>
                                        <p:tav tm="100000">
                                          <p:val>
                                            <p:strVal val="#ppt_w"/>
                                          </p:val>
                                        </p:tav>
                                      </p:tavLst>
                                    </p:anim>
                                    <p:anim calcmode="lin" valueType="num">
                                      <p:cBhvr>
                                        <p:cTn id="36" dur="1500" fill="hold"/>
                                        <p:tgtEl>
                                          <p:spTgt spid="15">
                                            <p:txEl>
                                              <p:pRg st="3" end="3"/>
                                            </p:txEl>
                                          </p:spTgt>
                                        </p:tgtEl>
                                        <p:attrNameLst>
                                          <p:attrName>ppt_h</p:attrName>
                                        </p:attrNameLst>
                                      </p:cBhvr>
                                      <p:tavLst>
                                        <p:tav tm="0">
                                          <p:val>
                                            <p:fltVal val="0"/>
                                          </p:val>
                                        </p:tav>
                                        <p:tav tm="100000">
                                          <p:val>
                                            <p:strVal val="#ppt_h"/>
                                          </p:val>
                                        </p:tav>
                                      </p:tavLst>
                                    </p:anim>
                                    <p:animEffect transition="in" filter="fade">
                                      <p:cBhvr>
                                        <p:cTn id="37" dur="1500"/>
                                        <p:tgtEl>
                                          <p:spTgt spid="1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xEl>
                                              <p:pRg st="4" end="4"/>
                                            </p:txEl>
                                          </p:spTgt>
                                        </p:tgtEl>
                                        <p:attrNameLst>
                                          <p:attrName>style.visibility</p:attrName>
                                        </p:attrNameLst>
                                      </p:cBhvr>
                                      <p:to>
                                        <p:strVal val="visible"/>
                                      </p:to>
                                    </p:set>
                                    <p:anim calcmode="lin" valueType="num">
                                      <p:cBhvr>
                                        <p:cTn id="42" dur="1500" fill="hold"/>
                                        <p:tgtEl>
                                          <p:spTgt spid="15">
                                            <p:txEl>
                                              <p:pRg st="4" end="4"/>
                                            </p:txEl>
                                          </p:spTgt>
                                        </p:tgtEl>
                                        <p:attrNameLst>
                                          <p:attrName>ppt_w</p:attrName>
                                        </p:attrNameLst>
                                      </p:cBhvr>
                                      <p:tavLst>
                                        <p:tav tm="0">
                                          <p:val>
                                            <p:fltVal val="0"/>
                                          </p:val>
                                        </p:tav>
                                        <p:tav tm="100000">
                                          <p:val>
                                            <p:strVal val="#ppt_w"/>
                                          </p:val>
                                        </p:tav>
                                      </p:tavLst>
                                    </p:anim>
                                    <p:anim calcmode="lin" valueType="num">
                                      <p:cBhvr>
                                        <p:cTn id="43" dur="1500" fill="hold"/>
                                        <p:tgtEl>
                                          <p:spTgt spid="15">
                                            <p:txEl>
                                              <p:pRg st="4" end="4"/>
                                            </p:txEl>
                                          </p:spTgt>
                                        </p:tgtEl>
                                        <p:attrNameLst>
                                          <p:attrName>ppt_h</p:attrName>
                                        </p:attrNameLst>
                                      </p:cBhvr>
                                      <p:tavLst>
                                        <p:tav tm="0">
                                          <p:val>
                                            <p:fltVal val="0"/>
                                          </p:val>
                                        </p:tav>
                                        <p:tav tm="100000">
                                          <p:val>
                                            <p:strVal val="#ppt_h"/>
                                          </p:val>
                                        </p:tav>
                                      </p:tavLst>
                                    </p:anim>
                                    <p:animEffect transition="in" filter="fade">
                                      <p:cBhvr>
                                        <p:cTn id="44" dur="1500"/>
                                        <p:tgtEl>
                                          <p:spTgt spid="1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5">
                                            <p:txEl>
                                              <p:pRg st="5" end="5"/>
                                            </p:txEl>
                                          </p:spTgt>
                                        </p:tgtEl>
                                        <p:attrNameLst>
                                          <p:attrName>style.visibility</p:attrName>
                                        </p:attrNameLst>
                                      </p:cBhvr>
                                      <p:to>
                                        <p:strVal val="visible"/>
                                      </p:to>
                                    </p:set>
                                    <p:anim calcmode="lin" valueType="num">
                                      <p:cBhvr>
                                        <p:cTn id="49" dur="1500" fill="hold"/>
                                        <p:tgtEl>
                                          <p:spTgt spid="15">
                                            <p:txEl>
                                              <p:pRg st="5" end="5"/>
                                            </p:txEl>
                                          </p:spTgt>
                                        </p:tgtEl>
                                        <p:attrNameLst>
                                          <p:attrName>ppt_w</p:attrName>
                                        </p:attrNameLst>
                                      </p:cBhvr>
                                      <p:tavLst>
                                        <p:tav tm="0">
                                          <p:val>
                                            <p:fltVal val="0"/>
                                          </p:val>
                                        </p:tav>
                                        <p:tav tm="100000">
                                          <p:val>
                                            <p:strVal val="#ppt_w"/>
                                          </p:val>
                                        </p:tav>
                                      </p:tavLst>
                                    </p:anim>
                                    <p:anim calcmode="lin" valueType="num">
                                      <p:cBhvr>
                                        <p:cTn id="50" dur="1500" fill="hold"/>
                                        <p:tgtEl>
                                          <p:spTgt spid="15">
                                            <p:txEl>
                                              <p:pRg st="5" end="5"/>
                                            </p:txEl>
                                          </p:spTgt>
                                        </p:tgtEl>
                                        <p:attrNameLst>
                                          <p:attrName>ppt_h</p:attrName>
                                        </p:attrNameLst>
                                      </p:cBhvr>
                                      <p:tavLst>
                                        <p:tav tm="0">
                                          <p:val>
                                            <p:fltVal val="0"/>
                                          </p:val>
                                        </p:tav>
                                        <p:tav tm="100000">
                                          <p:val>
                                            <p:strVal val="#ppt_h"/>
                                          </p:val>
                                        </p:tav>
                                      </p:tavLst>
                                    </p:anim>
                                    <p:animEffect transition="in" filter="fade">
                                      <p:cBhvr>
                                        <p:cTn id="51" dur="1500"/>
                                        <p:tgtEl>
                                          <p:spTgt spid="15">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5">
                                            <p:txEl>
                                              <p:pRg st="6" end="6"/>
                                            </p:txEl>
                                          </p:spTgt>
                                        </p:tgtEl>
                                        <p:attrNameLst>
                                          <p:attrName>style.visibility</p:attrName>
                                        </p:attrNameLst>
                                      </p:cBhvr>
                                      <p:to>
                                        <p:strVal val="visible"/>
                                      </p:to>
                                    </p:set>
                                    <p:anim calcmode="lin" valueType="num">
                                      <p:cBhvr>
                                        <p:cTn id="56" dur="1500" fill="hold"/>
                                        <p:tgtEl>
                                          <p:spTgt spid="15">
                                            <p:txEl>
                                              <p:pRg st="6" end="6"/>
                                            </p:txEl>
                                          </p:spTgt>
                                        </p:tgtEl>
                                        <p:attrNameLst>
                                          <p:attrName>ppt_w</p:attrName>
                                        </p:attrNameLst>
                                      </p:cBhvr>
                                      <p:tavLst>
                                        <p:tav tm="0">
                                          <p:val>
                                            <p:fltVal val="0"/>
                                          </p:val>
                                        </p:tav>
                                        <p:tav tm="100000">
                                          <p:val>
                                            <p:strVal val="#ppt_w"/>
                                          </p:val>
                                        </p:tav>
                                      </p:tavLst>
                                    </p:anim>
                                    <p:anim calcmode="lin" valueType="num">
                                      <p:cBhvr>
                                        <p:cTn id="57" dur="1500" fill="hold"/>
                                        <p:tgtEl>
                                          <p:spTgt spid="15">
                                            <p:txEl>
                                              <p:pRg st="6" end="6"/>
                                            </p:txEl>
                                          </p:spTgt>
                                        </p:tgtEl>
                                        <p:attrNameLst>
                                          <p:attrName>ppt_h</p:attrName>
                                        </p:attrNameLst>
                                      </p:cBhvr>
                                      <p:tavLst>
                                        <p:tav tm="0">
                                          <p:val>
                                            <p:fltVal val="0"/>
                                          </p:val>
                                        </p:tav>
                                        <p:tav tm="100000">
                                          <p:val>
                                            <p:strVal val="#ppt_h"/>
                                          </p:val>
                                        </p:tav>
                                      </p:tavLst>
                                    </p:anim>
                                    <p:animEffect transition="in" filter="fade">
                                      <p:cBhvr>
                                        <p:cTn id="58" dur="1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Viso umano, persona, schermata, donna&#10;&#10;Il contenuto generato dall'IA potrebbe non essere corretto.">
            <a:extLst>
              <a:ext uri="{FF2B5EF4-FFF2-40B4-BE49-F238E27FC236}">
                <a16:creationId xmlns:a16="http://schemas.microsoft.com/office/drawing/2014/main" id="{A2776607-3E91-C611-1846-36102B3B63B2}"/>
              </a:ext>
            </a:extLst>
          </p:cNvPr>
          <p:cNvPicPr>
            <a:picLocks noChangeAspect="1"/>
          </p:cNvPicPr>
          <p:nvPr/>
        </p:nvPicPr>
        <p:blipFill>
          <a:blip r:embed="rId2">
            <a:duotone>
              <a:prstClr val="black"/>
              <a:schemeClr val="accent5">
                <a:tint val="45000"/>
                <a:satMod val="400000"/>
              </a:schemeClr>
            </a:duotone>
            <a:alphaModFix amt="25000"/>
          </a:blip>
          <a:srcRect l="11919" t="9091" r="1" b="1"/>
          <a:stretch>
            <a:fillRect/>
          </a:stretch>
        </p:blipFill>
        <p:spPr>
          <a:xfrm>
            <a:off x="301658" y="595125"/>
            <a:ext cx="10832360" cy="5667760"/>
          </a:xfrm>
          <a:prstGeom prst="rect">
            <a:avLst/>
          </a:prstGeom>
        </p:spPr>
      </p:pic>
      <p:sp>
        <p:nvSpPr>
          <p:cNvPr id="2" name="Titolo 1">
            <a:extLst>
              <a:ext uri="{FF2B5EF4-FFF2-40B4-BE49-F238E27FC236}">
                <a16:creationId xmlns:a16="http://schemas.microsoft.com/office/drawing/2014/main" id="{97FAA89E-14CC-FA82-3537-88393896F844}"/>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gn="ctr">
              <a:lnSpc>
                <a:spcPct val="90000"/>
              </a:lnSpc>
            </a:pPr>
            <a:r>
              <a:rPr lang="en-US" sz="2300" b="1" dirty="0" err="1"/>
              <a:t>All’esito</a:t>
            </a:r>
            <a:r>
              <a:rPr lang="en-US" sz="2300" b="1" dirty="0"/>
              <a:t> </a:t>
            </a:r>
            <a:r>
              <a:rPr lang="en-US" sz="2300" b="1" dirty="0" err="1"/>
              <a:t>dell’istruttoria</a:t>
            </a:r>
            <a:r>
              <a:rPr lang="en-US" sz="2300" b="1" dirty="0"/>
              <a:t>, se </a:t>
            </a:r>
            <a:r>
              <a:rPr lang="en-US" sz="2300" b="1" dirty="0" err="1"/>
              <a:t>provata</a:t>
            </a:r>
            <a:r>
              <a:rPr lang="en-US" sz="2300" b="1" dirty="0"/>
              <a:t> la </a:t>
            </a:r>
            <a:r>
              <a:rPr lang="en-US" sz="2300" b="1" dirty="0" err="1"/>
              <a:t>violenza</a:t>
            </a:r>
            <a:r>
              <a:rPr lang="en-US" sz="2300" b="1" dirty="0"/>
              <a:t>, ai sensi </a:t>
            </a:r>
            <a:r>
              <a:rPr lang="en-US" sz="2300" b="1" dirty="0" err="1"/>
              <a:t>dell’art</a:t>
            </a:r>
            <a:r>
              <a:rPr lang="en-US" sz="2300" b="1" dirty="0"/>
              <a:t>. 473bis 46 </a:t>
            </a:r>
            <a:r>
              <a:rPr lang="en-US" sz="2300" b="1" dirty="0" err="1"/>
              <a:t>c.p.c.</a:t>
            </a:r>
            <a:r>
              <a:rPr lang="en-US" sz="2300" b="1" dirty="0"/>
              <a:t> il Giudice </a:t>
            </a:r>
            <a:r>
              <a:rPr lang="en-US" sz="2300" b="1" dirty="0" err="1"/>
              <a:t>adotta</a:t>
            </a:r>
            <a:r>
              <a:rPr lang="en-US" sz="2300" b="1" dirty="0"/>
              <a:t>:</a:t>
            </a:r>
            <a:br>
              <a:rPr lang="en-US" sz="2300" b="1" dirty="0"/>
            </a:br>
            <a:br>
              <a:rPr lang="en-US" sz="2300" b="1" dirty="0"/>
            </a:br>
            <a:r>
              <a:rPr lang="en-US" sz="2300" b="1" dirty="0" err="1"/>
              <a:t>provvedimenti</a:t>
            </a:r>
            <a:r>
              <a:rPr lang="en-US" sz="2300" b="1" dirty="0"/>
              <a:t> a tutela </a:t>
            </a:r>
            <a:r>
              <a:rPr lang="en-US" sz="2300" b="1" dirty="0" err="1"/>
              <a:t>della</a:t>
            </a:r>
            <a:r>
              <a:rPr lang="en-US" sz="2300" b="1" dirty="0"/>
              <a:t> </a:t>
            </a:r>
            <a:r>
              <a:rPr lang="en-US" sz="2300" b="1" dirty="0" err="1"/>
              <a:t>vittima</a:t>
            </a:r>
            <a:r>
              <a:rPr lang="en-US" sz="2300" b="1" dirty="0"/>
              <a:t> </a:t>
            </a:r>
            <a:r>
              <a:rPr lang="en-US" sz="2300" b="1" dirty="0" err="1"/>
              <a:t>della</a:t>
            </a:r>
            <a:r>
              <a:rPr lang="en-US" sz="2300" b="1" dirty="0"/>
              <a:t> </a:t>
            </a:r>
            <a:r>
              <a:rPr lang="en-US" sz="2300" b="1" dirty="0" err="1"/>
              <a:t>violenza</a:t>
            </a:r>
            <a:br>
              <a:rPr lang="en-US" sz="2300" b="1" dirty="0"/>
            </a:br>
            <a:br>
              <a:rPr lang="en-US" sz="2300" b="1" dirty="0"/>
            </a:br>
            <a:r>
              <a:rPr lang="en-US" sz="2300" b="1" dirty="0" err="1"/>
              <a:t>provvedimenti</a:t>
            </a:r>
            <a:r>
              <a:rPr lang="en-US" sz="2300" b="1" dirty="0"/>
              <a:t> a tutela </a:t>
            </a:r>
            <a:r>
              <a:rPr lang="en-US" sz="2300" b="1" dirty="0" err="1"/>
              <a:t>dei</a:t>
            </a:r>
            <a:r>
              <a:rPr lang="en-US" sz="2300" b="1" dirty="0"/>
              <a:t> </a:t>
            </a:r>
            <a:r>
              <a:rPr lang="en-US" sz="2300" b="1" dirty="0" err="1"/>
              <a:t>minori</a:t>
            </a:r>
            <a:r>
              <a:rPr lang="en-US" sz="2300" b="1" dirty="0"/>
              <a:t> – il </a:t>
            </a:r>
            <a:r>
              <a:rPr lang="en-US" sz="2300" b="1" dirty="0" err="1"/>
              <a:t>pregiudizio</a:t>
            </a:r>
            <a:br>
              <a:rPr lang="en-US" sz="2300" b="1" dirty="0"/>
            </a:br>
            <a:br>
              <a:rPr lang="en-US" sz="2300" dirty="0"/>
            </a:br>
            <a:endParaRPr lang="en-US" sz="2300" dirty="0"/>
          </a:p>
        </p:txBody>
      </p:sp>
    </p:spTree>
    <p:extLst>
      <p:ext uri="{BB962C8B-B14F-4D97-AF65-F5344CB8AC3E}">
        <p14:creationId xmlns:p14="http://schemas.microsoft.com/office/powerpoint/2010/main" val="1121757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to gratuita silhouette di persone in città">
            <a:extLst>
              <a:ext uri="{FF2B5EF4-FFF2-40B4-BE49-F238E27FC236}">
                <a16:creationId xmlns:a16="http://schemas.microsoft.com/office/drawing/2014/main" id="{CD6E0F4B-70E1-F669-6D6A-91F6EA3DE70D}"/>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7122" b="22566"/>
          <a:stretch/>
        </p:blipFill>
        <p:spPr bwMode="auto">
          <a:xfrm>
            <a:off x="20" y="-1"/>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28D1A9BE-950A-F8D4-D4F6-3480212F178B}"/>
              </a:ext>
            </a:extLst>
          </p:cNvPr>
          <p:cNvSpPr>
            <a:spLocks noGrp="1"/>
          </p:cNvSpPr>
          <p:nvPr>
            <p:ph type="title"/>
          </p:nvPr>
        </p:nvSpPr>
        <p:spPr>
          <a:xfrm>
            <a:off x="646111" y="452718"/>
            <a:ext cx="9404723" cy="1400530"/>
          </a:xfrm>
        </p:spPr>
        <p:txBody>
          <a:bodyPr>
            <a:normAutofit/>
          </a:bodyPr>
          <a:lstStyle/>
          <a:p>
            <a:pPr algn="ctr"/>
            <a:r>
              <a:rPr lang="it-IT" sz="3900" b="1" dirty="0"/>
              <a:t>Violenza - provvedimenti su responsabilità genitoriale  </a:t>
            </a:r>
          </a:p>
        </p:txBody>
      </p:sp>
      <p:sp>
        <p:nvSpPr>
          <p:cNvPr id="3" name="Segnaposto contenuto 2">
            <a:extLst>
              <a:ext uri="{FF2B5EF4-FFF2-40B4-BE49-F238E27FC236}">
                <a16:creationId xmlns:a16="http://schemas.microsoft.com/office/drawing/2014/main" id="{A25C098D-E0C8-6593-CA96-9AD8C113F099}"/>
              </a:ext>
            </a:extLst>
          </p:cNvPr>
          <p:cNvSpPr>
            <a:spLocks noGrp="1"/>
          </p:cNvSpPr>
          <p:nvPr>
            <p:ph idx="1"/>
          </p:nvPr>
        </p:nvSpPr>
        <p:spPr>
          <a:xfrm>
            <a:off x="1103312" y="2052918"/>
            <a:ext cx="8946541" cy="4195481"/>
          </a:xfrm>
        </p:spPr>
        <p:txBody>
          <a:bodyPr>
            <a:normAutofit fontScale="85000" lnSpcReduction="20000"/>
          </a:bodyPr>
          <a:lstStyle/>
          <a:p>
            <a:pPr algn="just"/>
            <a:r>
              <a:rPr lang="it-IT" dirty="0"/>
              <a:t>art. 31 Convenzione di Istanbul: “al momento di determinare i diritti di custodia e di visita dei figli, devono essere presi in considerazione gli episodi di violenza che rientrano nel campo di applicazione della Convenzione” e che devono essere adottate misure necessarie per garantire che l'esercizio dei diritti di visita o di custodia dei figli non comprometta i diritti e la sicurezza della vittima o dei bambini; </a:t>
            </a:r>
          </a:p>
          <a:p>
            <a:pPr algn="just"/>
            <a:endParaRPr lang="it-IT" dirty="0"/>
          </a:p>
          <a:p>
            <a:pPr algn="just"/>
            <a:r>
              <a:rPr lang="it-IT" dirty="0"/>
              <a:t>Nei procedimenti sulla responsabilità genitoriale in cui siano adottati i "provvedimenti convenienti" di cui all'art. 333 c.c., ove venga dedotta la commissione di condotte di violenza domestica (come definita dall'art. 3 della Convenzione del Consiglio d'Europa, firmata ad Istanbul l'11/05/2011 e ratificata dall'Italia con l. n. 77 del 2013), il giudice, anche con riferimento a fatti anteriori all'entrata in vigore del </a:t>
            </a:r>
            <a:r>
              <a:rPr lang="it-IT" dirty="0" err="1"/>
              <a:t>D.Lgs.</a:t>
            </a:r>
            <a:r>
              <a:rPr lang="it-IT" dirty="0"/>
              <a:t> n. 149 del 2022, se non esclude l'esistenza di tali fatti e intenda adottare i menzionati "provvedimenti", è chiamato a valutare, la compatibilità delle misure assunte con l'esigenza di evitare, nel caso concreto, possibili situazioni di vittimizzazione secondaria (Cassazione civile sez. I, 30/04/2024, n.11631)</a:t>
            </a:r>
          </a:p>
        </p:txBody>
      </p:sp>
    </p:spTree>
    <p:extLst>
      <p:ext uri="{BB962C8B-B14F-4D97-AF65-F5344CB8AC3E}">
        <p14:creationId xmlns:p14="http://schemas.microsoft.com/office/powerpoint/2010/main" val="18523100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809690E3-8DB8-0597-AF43-AFB95D022671}"/>
              </a:ext>
            </a:extLst>
          </p:cNvPr>
          <p:cNvSpPr>
            <a:spLocks noGrp="1"/>
          </p:cNvSpPr>
          <p:nvPr>
            <p:ph type="title"/>
          </p:nvPr>
        </p:nvSpPr>
        <p:spPr>
          <a:xfrm>
            <a:off x="648930" y="629267"/>
            <a:ext cx="9252154" cy="1016654"/>
          </a:xfrm>
        </p:spPr>
        <p:txBody>
          <a:bodyPr>
            <a:normAutofit/>
          </a:bodyPr>
          <a:lstStyle/>
          <a:p>
            <a:pPr algn="ctr"/>
            <a:r>
              <a:rPr lang="it-IT" b="1" dirty="0">
                <a:solidFill>
                  <a:srgbClr val="EBEBEB"/>
                </a:solidFill>
              </a:rPr>
              <a:t>Coordinamento tra uffici</a:t>
            </a:r>
          </a:p>
        </p:txBody>
      </p:sp>
      <p:pic>
        <p:nvPicPr>
          <p:cNvPr id="4" name="Video 3" title="Uomo che cammina mentre tocca erba di grano">
            <a:hlinkClick r:id="" action="ppaction://media"/>
            <a:extLst>
              <a:ext uri="{FF2B5EF4-FFF2-40B4-BE49-F238E27FC236}">
                <a16:creationId xmlns:a16="http://schemas.microsoft.com/office/drawing/2014/main" id="{441E2899-6E91-BA2E-1356-E1A87047F1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3484" y="2846020"/>
            <a:ext cx="5451627" cy="3066539"/>
          </a:xfrm>
          <a:prstGeom prst="rect">
            <a:avLst/>
          </a:prstGeom>
          <a:effectLst/>
        </p:spPr>
      </p:pic>
      <p:sp>
        <p:nvSpPr>
          <p:cNvPr id="8" name="Segnaposto contenuto 7">
            <a:extLst>
              <a:ext uri="{FF2B5EF4-FFF2-40B4-BE49-F238E27FC236}">
                <a16:creationId xmlns:a16="http://schemas.microsoft.com/office/drawing/2014/main" id="{F97C8C2F-3AD7-2DAD-0C51-2BC3BD1B4981}"/>
              </a:ext>
            </a:extLst>
          </p:cNvPr>
          <p:cNvSpPr>
            <a:spLocks noGrp="1"/>
          </p:cNvSpPr>
          <p:nvPr>
            <p:ph sz="quarter" idx="13"/>
          </p:nvPr>
        </p:nvSpPr>
        <p:spPr>
          <a:xfrm>
            <a:off x="6421089" y="2548281"/>
            <a:ext cx="5122606" cy="3658689"/>
          </a:xfrm>
        </p:spPr>
        <p:txBody>
          <a:bodyPr>
            <a:normAutofit/>
          </a:bodyPr>
          <a:lstStyle/>
          <a:p>
            <a:r>
              <a:rPr lang="it-IT" dirty="0"/>
              <a:t>Come veicolare con immediatezza gli esiti delle indagini e il materiale probatorio utile acquisito in sede penale?</a:t>
            </a:r>
          </a:p>
          <a:p>
            <a:endParaRPr lang="it-IT" dirty="0"/>
          </a:p>
          <a:p>
            <a:r>
              <a:rPr lang="it-IT" dirty="0"/>
              <a:t>Acquisizione d’ufficio del Giudice</a:t>
            </a:r>
          </a:p>
          <a:p>
            <a:endParaRPr lang="it-IT" dirty="0"/>
          </a:p>
          <a:p>
            <a:r>
              <a:rPr lang="it-IT" dirty="0"/>
              <a:t>Nuovo ruolo del Pubblico Ministero nella riforma</a:t>
            </a:r>
          </a:p>
          <a:p>
            <a:endParaRPr lang="it-IT" dirty="0"/>
          </a:p>
        </p:txBody>
      </p:sp>
    </p:spTree>
    <p:extLst>
      <p:ext uri="{BB962C8B-B14F-4D97-AF65-F5344CB8AC3E}">
        <p14:creationId xmlns:p14="http://schemas.microsoft.com/office/powerpoint/2010/main" val="2892631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9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750"/>
                                        <p:tgtEl>
                                          <p:spTgt spid="7"/>
                                        </p:tgtEl>
                                      </p:cBhvr>
                                    </p:animEffect>
                                    <p:anim calcmode="lin" valueType="num">
                                      <p:cBhvr>
                                        <p:cTn id="12" dur="1750" fill="hold"/>
                                        <p:tgtEl>
                                          <p:spTgt spid="7"/>
                                        </p:tgtEl>
                                        <p:attrNameLst>
                                          <p:attrName>ppt_x</p:attrName>
                                        </p:attrNameLst>
                                      </p:cBhvr>
                                      <p:tavLst>
                                        <p:tav tm="0">
                                          <p:val>
                                            <p:strVal val="#ppt_x"/>
                                          </p:val>
                                        </p:tav>
                                        <p:tav tm="100000">
                                          <p:val>
                                            <p:strVal val="#ppt_x"/>
                                          </p:val>
                                        </p:tav>
                                      </p:tavLst>
                                    </p:anim>
                                    <p:anim calcmode="lin" valueType="num">
                                      <p:cBhvr>
                                        <p:cTn id="1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500"/>
                                        <p:tgtEl>
                                          <p:spTgt spid="8">
                                            <p:txEl>
                                              <p:pRg st="0" end="0"/>
                                            </p:txEl>
                                          </p:spTgt>
                                        </p:tgtEl>
                                      </p:cBhvr>
                                    </p:animEffect>
                                    <p:anim calcmode="lin" valueType="num">
                                      <p:cBhvr>
                                        <p:cTn id="19" dur="1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500"/>
                                        <p:tgtEl>
                                          <p:spTgt spid="8">
                                            <p:txEl>
                                              <p:pRg st="2" end="2"/>
                                            </p:txEl>
                                          </p:spTgt>
                                        </p:tgtEl>
                                      </p:cBhvr>
                                    </p:animEffect>
                                    <p:anim calcmode="lin" valueType="num">
                                      <p:cBhvr>
                                        <p:cTn id="26" dur="1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7" dur="1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1500"/>
                                        <p:tgtEl>
                                          <p:spTgt spid="8">
                                            <p:txEl>
                                              <p:pRg st="4" end="4"/>
                                            </p:txEl>
                                          </p:spTgt>
                                        </p:tgtEl>
                                      </p:cBhvr>
                                    </p:animEffect>
                                    <p:anim calcmode="lin" valueType="num">
                                      <p:cBhvr>
                                        <p:cTn id="33" dur="1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4" dur="1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5" repeatCount="indefinite" fill="hold" display="0">
                  <p:stCondLst>
                    <p:cond delay="indefinite"/>
                  </p:stCondLst>
                </p:cTn>
                <p:tgtEl>
                  <p:spTgt spid="4"/>
                </p:tgtEl>
              </p:cMediaNode>
            </p:video>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691B1B-8578-67E8-26AB-71303D864E1E}"/>
              </a:ext>
            </a:extLst>
          </p:cNvPr>
          <p:cNvSpPr>
            <a:spLocks noGrp="1"/>
          </p:cNvSpPr>
          <p:nvPr>
            <p:ph type="title"/>
          </p:nvPr>
        </p:nvSpPr>
        <p:spPr>
          <a:xfrm>
            <a:off x="648930" y="629267"/>
            <a:ext cx="9252154" cy="1016654"/>
          </a:xfrm>
        </p:spPr>
        <p:txBody>
          <a:bodyPr>
            <a:normAutofit/>
          </a:bodyPr>
          <a:lstStyle/>
          <a:p>
            <a:pPr algn="ctr">
              <a:lnSpc>
                <a:spcPct val="90000"/>
              </a:lnSpc>
            </a:pPr>
            <a:r>
              <a:rPr lang="it-IT" sz="3300" b="1" dirty="0">
                <a:solidFill>
                  <a:srgbClr val="EBEBEB"/>
                </a:solidFill>
              </a:rPr>
              <a:t>Provvedimenti sulla responsabilità genitoriale in presenza di violenza </a:t>
            </a:r>
          </a:p>
        </p:txBody>
      </p:sp>
      <p:pic>
        <p:nvPicPr>
          <p:cNvPr id="14" name="Video 12" title="Giovane ragazza che disegna">
            <a:hlinkClick r:id="" action="ppaction://media"/>
            <a:extLst>
              <a:ext uri="{FF2B5EF4-FFF2-40B4-BE49-F238E27FC236}">
                <a16:creationId xmlns:a16="http://schemas.microsoft.com/office/drawing/2014/main" id="{072A6CF9-B57E-9EBD-E5E7-FAA24ED320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3484" y="2286162"/>
            <a:ext cx="3981199" cy="3212840"/>
          </a:xfrm>
          <a:prstGeom prst="rect">
            <a:avLst/>
          </a:prstGeom>
          <a:effectLst/>
        </p:spPr>
      </p:pic>
      <p:sp>
        <p:nvSpPr>
          <p:cNvPr id="16" name="Segnaposto contenuto 15">
            <a:extLst>
              <a:ext uri="{FF2B5EF4-FFF2-40B4-BE49-F238E27FC236}">
                <a16:creationId xmlns:a16="http://schemas.microsoft.com/office/drawing/2014/main" id="{CB5766CE-906A-D225-C0AD-C698A8E675F8}"/>
              </a:ext>
            </a:extLst>
          </p:cNvPr>
          <p:cNvSpPr>
            <a:spLocks noGrp="1"/>
          </p:cNvSpPr>
          <p:nvPr>
            <p:ph idx="1"/>
          </p:nvPr>
        </p:nvSpPr>
        <p:spPr>
          <a:xfrm>
            <a:off x="4955286" y="1828801"/>
            <a:ext cx="6588409" cy="4378170"/>
          </a:xfrm>
        </p:spPr>
        <p:txBody>
          <a:bodyPr>
            <a:normAutofit/>
          </a:bodyPr>
          <a:lstStyle/>
          <a:p>
            <a:pPr lvl="0" algn="just">
              <a:lnSpc>
                <a:spcPct val="90000"/>
              </a:lnSpc>
            </a:pPr>
            <a:endParaRPr lang="it-IT" sz="1700" dirty="0"/>
          </a:p>
          <a:p>
            <a:pPr lvl="0" algn="just">
              <a:lnSpc>
                <a:spcPct val="90000"/>
              </a:lnSpc>
            </a:pPr>
            <a:r>
              <a:rPr lang="it-IT" sz="1700" dirty="0"/>
              <a:t>Può adottare nei casi gravi e dimostrati, provvedimenti di decadenza dalla responsabilità genitoriale</a:t>
            </a:r>
          </a:p>
          <a:p>
            <a:pPr lvl="0" algn="just">
              <a:lnSpc>
                <a:spcPct val="90000"/>
              </a:lnSpc>
            </a:pPr>
            <a:r>
              <a:rPr lang="it-IT" sz="1700" dirty="0"/>
              <a:t>Disporre affidamento </a:t>
            </a:r>
            <a:r>
              <a:rPr lang="it-IT" sz="1700" dirty="0" err="1"/>
              <a:t>supersclusivo</a:t>
            </a:r>
            <a:r>
              <a:rPr lang="it-IT" sz="1700" dirty="0"/>
              <a:t> alla madre (dopo avere accertato la veridicità della violenza)</a:t>
            </a:r>
            <a:endParaRPr lang="en-US" sz="1700" dirty="0"/>
          </a:p>
          <a:p>
            <a:pPr lvl="0">
              <a:lnSpc>
                <a:spcPct val="90000"/>
              </a:lnSpc>
            </a:pPr>
            <a:endParaRPr lang="it-IT" sz="1700" dirty="0"/>
          </a:p>
          <a:p>
            <a:pPr lvl="0">
              <a:lnSpc>
                <a:spcPct val="90000"/>
              </a:lnSpc>
            </a:pPr>
            <a:r>
              <a:rPr lang="it-IT" sz="1700" dirty="0"/>
              <a:t>Regolamentare gli incontri con il padre in luogo protetto ma verificarne costantemente l’andamento </a:t>
            </a:r>
          </a:p>
          <a:p>
            <a:pPr lvl="0">
              <a:lnSpc>
                <a:spcPct val="90000"/>
              </a:lnSpc>
            </a:pPr>
            <a:endParaRPr lang="it-IT" sz="1700" dirty="0"/>
          </a:p>
          <a:p>
            <a:pPr lvl="0">
              <a:lnSpc>
                <a:spcPct val="90000"/>
              </a:lnSpc>
            </a:pPr>
            <a:r>
              <a:rPr lang="it-IT" sz="1700" dirty="0"/>
              <a:t>Incarico ai servizi specializzati</a:t>
            </a:r>
            <a:endParaRPr lang="en-US" sz="1700" dirty="0"/>
          </a:p>
          <a:p>
            <a:pPr lvl="0">
              <a:lnSpc>
                <a:spcPct val="90000"/>
              </a:lnSpc>
            </a:pPr>
            <a:endParaRPr lang="it-IT" sz="1700" dirty="0"/>
          </a:p>
          <a:p>
            <a:pPr lvl="0">
              <a:lnSpc>
                <a:spcPct val="90000"/>
              </a:lnSpc>
            </a:pPr>
            <a:r>
              <a:rPr lang="it-IT" sz="1700" dirty="0"/>
              <a:t>Avviare un percorso di recupero del padre presso centri specializzati</a:t>
            </a:r>
            <a:endParaRPr lang="en-US" sz="1700" dirty="0"/>
          </a:p>
        </p:txBody>
      </p:sp>
    </p:spTree>
    <p:extLst>
      <p:ext uri="{BB962C8B-B14F-4D97-AF65-F5344CB8AC3E}">
        <p14:creationId xmlns:p14="http://schemas.microsoft.com/office/powerpoint/2010/main" val="3679977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48"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1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anim calcmode="lin" valueType="num">
                                      <p:cBhvr>
                                        <p:cTn id="16" dur="1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7" dur="1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8" dur="1500"/>
                                        <p:tgtEl>
                                          <p:spTgt spid="1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 calcmode="lin" valueType="num">
                                      <p:cBhvr>
                                        <p:cTn id="23" dur="1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4" dur="1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5" dur="15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xEl>
                                              <p:pRg st="4" end="4"/>
                                            </p:txEl>
                                          </p:spTgt>
                                        </p:tgtEl>
                                        <p:attrNameLst>
                                          <p:attrName>style.visibility</p:attrName>
                                        </p:attrNameLst>
                                      </p:cBhvr>
                                      <p:to>
                                        <p:strVal val="visible"/>
                                      </p:to>
                                    </p:set>
                                    <p:anim calcmode="lin" valueType="num">
                                      <p:cBhvr>
                                        <p:cTn id="30" dur="1500" fill="hold"/>
                                        <p:tgtEl>
                                          <p:spTgt spid="16">
                                            <p:txEl>
                                              <p:pRg st="4" end="4"/>
                                            </p:txEl>
                                          </p:spTgt>
                                        </p:tgtEl>
                                        <p:attrNameLst>
                                          <p:attrName>ppt_w</p:attrName>
                                        </p:attrNameLst>
                                      </p:cBhvr>
                                      <p:tavLst>
                                        <p:tav tm="0">
                                          <p:val>
                                            <p:fltVal val="0"/>
                                          </p:val>
                                        </p:tav>
                                        <p:tav tm="100000">
                                          <p:val>
                                            <p:strVal val="#ppt_w"/>
                                          </p:val>
                                        </p:tav>
                                      </p:tavLst>
                                    </p:anim>
                                    <p:anim calcmode="lin" valueType="num">
                                      <p:cBhvr>
                                        <p:cTn id="31" dur="1500" fill="hold"/>
                                        <p:tgtEl>
                                          <p:spTgt spid="16">
                                            <p:txEl>
                                              <p:pRg st="4" end="4"/>
                                            </p:txEl>
                                          </p:spTgt>
                                        </p:tgtEl>
                                        <p:attrNameLst>
                                          <p:attrName>ppt_h</p:attrName>
                                        </p:attrNameLst>
                                      </p:cBhvr>
                                      <p:tavLst>
                                        <p:tav tm="0">
                                          <p:val>
                                            <p:fltVal val="0"/>
                                          </p:val>
                                        </p:tav>
                                        <p:tav tm="100000">
                                          <p:val>
                                            <p:strVal val="#ppt_h"/>
                                          </p:val>
                                        </p:tav>
                                      </p:tavLst>
                                    </p:anim>
                                    <p:animEffect transition="in" filter="fade">
                                      <p:cBhvr>
                                        <p:cTn id="32" dur="1500"/>
                                        <p:tgtEl>
                                          <p:spTgt spid="1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 calcmode="lin" valueType="num">
                                      <p:cBhvr>
                                        <p:cTn id="37" dur="1500" fill="hold"/>
                                        <p:tgtEl>
                                          <p:spTgt spid="16">
                                            <p:txEl>
                                              <p:pRg st="6" end="6"/>
                                            </p:txEl>
                                          </p:spTgt>
                                        </p:tgtEl>
                                        <p:attrNameLst>
                                          <p:attrName>ppt_w</p:attrName>
                                        </p:attrNameLst>
                                      </p:cBhvr>
                                      <p:tavLst>
                                        <p:tav tm="0">
                                          <p:val>
                                            <p:fltVal val="0"/>
                                          </p:val>
                                        </p:tav>
                                        <p:tav tm="100000">
                                          <p:val>
                                            <p:strVal val="#ppt_w"/>
                                          </p:val>
                                        </p:tav>
                                      </p:tavLst>
                                    </p:anim>
                                    <p:anim calcmode="lin" valueType="num">
                                      <p:cBhvr>
                                        <p:cTn id="38" dur="1500" fill="hold"/>
                                        <p:tgtEl>
                                          <p:spTgt spid="16">
                                            <p:txEl>
                                              <p:pRg st="6" end="6"/>
                                            </p:txEl>
                                          </p:spTgt>
                                        </p:tgtEl>
                                        <p:attrNameLst>
                                          <p:attrName>ppt_h</p:attrName>
                                        </p:attrNameLst>
                                      </p:cBhvr>
                                      <p:tavLst>
                                        <p:tav tm="0">
                                          <p:val>
                                            <p:fltVal val="0"/>
                                          </p:val>
                                        </p:tav>
                                        <p:tav tm="100000">
                                          <p:val>
                                            <p:strVal val="#ppt_h"/>
                                          </p:val>
                                        </p:tav>
                                      </p:tavLst>
                                    </p:anim>
                                    <p:animEffect transition="in" filter="fade">
                                      <p:cBhvr>
                                        <p:cTn id="39" dur="1500"/>
                                        <p:tgtEl>
                                          <p:spTgt spid="16">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6">
                                            <p:txEl>
                                              <p:pRg st="8" end="8"/>
                                            </p:txEl>
                                          </p:spTgt>
                                        </p:tgtEl>
                                        <p:attrNameLst>
                                          <p:attrName>style.visibility</p:attrName>
                                        </p:attrNameLst>
                                      </p:cBhvr>
                                      <p:to>
                                        <p:strVal val="visible"/>
                                      </p:to>
                                    </p:set>
                                    <p:anim calcmode="lin" valueType="num">
                                      <p:cBhvr>
                                        <p:cTn id="44" dur="1500" fill="hold"/>
                                        <p:tgtEl>
                                          <p:spTgt spid="16">
                                            <p:txEl>
                                              <p:pRg st="8" end="8"/>
                                            </p:txEl>
                                          </p:spTgt>
                                        </p:tgtEl>
                                        <p:attrNameLst>
                                          <p:attrName>ppt_w</p:attrName>
                                        </p:attrNameLst>
                                      </p:cBhvr>
                                      <p:tavLst>
                                        <p:tav tm="0">
                                          <p:val>
                                            <p:fltVal val="0"/>
                                          </p:val>
                                        </p:tav>
                                        <p:tav tm="100000">
                                          <p:val>
                                            <p:strVal val="#ppt_w"/>
                                          </p:val>
                                        </p:tav>
                                      </p:tavLst>
                                    </p:anim>
                                    <p:anim calcmode="lin" valueType="num">
                                      <p:cBhvr>
                                        <p:cTn id="45" dur="1500" fill="hold"/>
                                        <p:tgtEl>
                                          <p:spTgt spid="16">
                                            <p:txEl>
                                              <p:pRg st="8" end="8"/>
                                            </p:txEl>
                                          </p:spTgt>
                                        </p:tgtEl>
                                        <p:attrNameLst>
                                          <p:attrName>ppt_h</p:attrName>
                                        </p:attrNameLst>
                                      </p:cBhvr>
                                      <p:tavLst>
                                        <p:tav tm="0">
                                          <p:val>
                                            <p:fltVal val="0"/>
                                          </p:val>
                                        </p:tav>
                                        <p:tav tm="100000">
                                          <p:val>
                                            <p:strVal val="#ppt_h"/>
                                          </p:val>
                                        </p:tav>
                                      </p:tavLst>
                                    </p:anim>
                                    <p:animEffect transition="in" filter="fade">
                                      <p:cBhvr>
                                        <p:cTn id="46" dur="1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7" repeatCount="indefinite" fill="hold" display="0">
                  <p:stCondLst>
                    <p:cond delay="indefinite"/>
                  </p:stCondLst>
                </p:cTn>
                <p:tgtEl>
                  <p:spTgt spid="14"/>
                </p:tgtEl>
              </p:cMediaNode>
            </p:vide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14"/>
                                        </p:tgtEl>
                                      </p:cBhvr>
                                    </p:cmd>
                                  </p:childTnLst>
                                </p:cTn>
                              </p:par>
                            </p:childTnLst>
                          </p:cTn>
                        </p:par>
                      </p:childTnLst>
                    </p:cTn>
                  </p:par>
                </p:childTnLst>
              </p:cTn>
              <p:nextCondLst>
                <p:cond evt="onClick" delay="0">
                  <p:tgtEl>
                    <p:spTgt spid="14"/>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2" name="Rectangle 21">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aphicFrame>
        <p:nvGraphicFramePr>
          <p:cNvPr id="6" name="Diagramma 5">
            <a:extLst>
              <a:ext uri="{FF2B5EF4-FFF2-40B4-BE49-F238E27FC236}">
                <a16:creationId xmlns:a16="http://schemas.microsoft.com/office/drawing/2014/main" id="{F0953496-B793-014C-80C8-59F5219F959F}"/>
              </a:ext>
            </a:extLst>
          </p:cNvPr>
          <p:cNvGraphicFramePr/>
          <p:nvPr>
            <p:extLst>
              <p:ext uri="{D42A27DB-BD31-4B8C-83A1-F6EECF244321}">
                <p14:modId xmlns:p14="http://schemas.microsoft.com/office/powerpoint/2010/main" val="3611718471"/>
              </p:ext>
            </p:extLst>
          </p:nvPr>
        </p:nvGraphicFramePr>
        <p:xfrm>
          <a:off x="8448000" y="1141407"/>
          <a:ext cx="3744000" cy="554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4"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8" name="Segnaposto contenuto 7">
            <a:extLst>
              <a:ext uri="{FF2B5EF4-FFF2-40B4-BE49-F238E27FC236}">
                <a16:creationId xmlns:a16="http://schemas.microsoft.com/office/drawing/2014/main" id="{9FCD2377-1E05-AF3D-09FC-7789C58DCA51}"/>
              </a:ext>
            </a:extLst>
          </p:cNvPr>
          <p:cNvSpPr>
            <a:spLocks noGrp="1"/>
          </p:cNvSpPr>
          <p:nvPr>
            <p:ph idx="1"/>
          </p:nvPr>
        </p:nvSpPr>
        <p:spPr/>
        <p:txBody>
          <a:bodyPr/>
          <a:lstStyle/>
          <a:p>
            <a:endParaRPr lang="it-IT" dirty="0"/>
          </a:p>
        </p:txBody>
      </p:sp>
      <p:pic>
        <p:nvPicPr>
          <p:cNvPr id="11" name="Video 9" title="Onde oceano grandi">
            <a:hlinkClick r:id="" action="ppaction://media"/>
            <a:extLst>
              <a:ext uri="{FF2B5EF4-FFF2-40B4-BE49-F238E27FC236}">
                <a16:creationId xmlns:a16="http://schemas.microsoft.com/office/drawing/2014/main" id="{8A396365-C9C5-842E-861F-8D36CF1EA4F4}"/>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0" y="0"/>
            <a:ext cx="7578724" cy="6858000"/>
          </a:xfrm>
          <a:prstGeom prst="rect">
            <a:avLst/>
          </a:prstGeom>
        </p:spPr>
      </p:pic>
    </p:spTree>
    <p:extLst>
      <p:ext uri="{BB962C8B-B14F-4D97-AF65-F5344CB8AC3E}">
        <p14:creationId xmlns:p14="http://schemas.microsoft.com/office/powerpoint/2010/main" val="11692431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7626" y="349977"/>
            <a:ext cx="9404723" cy="1400530"/>
          </a:xfrm>
          <a:solidFill>
            <a:srgbClr val="00B050"/>
          </a:solidFill>
        </p:spPr>
        <p:txBody>
          <a:bodyPr/>
          <a:lstStyle/>
          <a:p>
            <a:pPr algn="ctr"/>
            <a:r>
              <a:rPr lang="it-IT" dirty="0"/>
              <a:t>Convenzione di Istanbul</a:t>
            </a:r>
            <a:br>
              <a:rPr lang="it-IT" dirty="0"/>
            </a:br>
            <a:r>
              <a:rPr lang="it-IT" sz="2000" dirty="0"/>
              <a:t>approvata dal Consiglio d’Europa il 7 aprile 2011</a:t>
            </a:r>
            <a:br>
              <a:rPr lang="it-IT" sz="2000" dirty="0"/>
            </a:br>
            <a:r>
              <a:rPr lang="it-IT" sz="2000" dirty="0"/>
              <a:t>è un trattato internazionale sottoscritta da 45 Paesi</a:t>
            </a:r>
          </a:p>
        </p:txBody>
      </p:sp>
      <p:graphicFrame>
        <p:nvGraphicFramePr>
          <p:cNvPr id="4" name="Segnaposto contenuto 3"/>
          <p:cNvGraphicFramePr>
            <a:graphicFrameLocks noGrp="1"/>
          </p:cNvGraphicFramePr>
          <p:nvPr>
            <p:ph idx="1"/>
          </p:nvPr>
        </p:nvGraphicFramePr>
        <p:xfrm>
          <a:off x="1981200" y="1927653"/>
          <a:ext cx="8229600" cy="4580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65017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6111" y="452718"/>
            <a:ext cx="9404723" cy="969682"/>
          </a:xfrm>
          <a:solidFill>
            <a:srgbClr val="00B050"/>
          </a:solidFill>
        </p:spPr>
        <p:txBody>
          <a:bodyPr/>
          <a:lstStyle/>
          <a:p>
            <a:pPr algn="ctr"/>
            <a:r>
              <a:rPr lang="it-IT" dirty="0"/>
              <a:t>Convenzione di Istanbul</a:t>
            </a:r>
          </a:p>
        </p:txBody>
      </p:sp>
      <p:sp>
        <p:nvSpPr>
          <p:cNvPr id="3" name="Segnaposto contenuto 2"/>
          <p:cNvSpPr>
            <a:spLocks noGrp="1"/>
          </p:cNvSpPr>
          <p:nvPr>
            <p:ph idx="1"/>
          </p:nvPr>
        </p:nvSpPr>
        <p:spPr>
          <a:xfrm>
            <a:off x="1103312" y="1503680"/>
            <a:ext cx="8946541" cy="4754879"/>
          </a:xfrm>
          <a:noFill/>
        </p:spPr>
        <p:txBody>
          <a:bodyPr>
            <a:normAutofit fontScale="25000" lnSpcReduction="20000"/>
          </a:bodyPr>
          <a:lstStyle/>
          <a:p>
            <a:pPr algn="just"/>
            <a:r>
              <a:rPr lang="it-IT" sz="8000" b="1" dirty="0"/>
              <a:t>Violenza nei confronti delle donne</a:t>
            </a:r>
            <a:r>
              <a:rPr lang="it-IT" sz="8000" dirty="0"/>
              <a:t> - si intende designare una violazione dei diritti umani e una forma di discriminazione contro le donne, comprendente tutti gli atti di violenza fondati sul genere che  provocano o sono suscettibili di provocare danni o sofferenze di natura fisica, sessuale, psicologica o economica, comprese le minacce di compiere tali atti, la coercizione o la privazione arbitraria della libertà, sia nella vita pubblica, che nella vita privata</a:t>
            </a:r>
          </a:p>
          <a:p>
            <a:pPr algn="just"/>
            <a:r>
              <a:rPr lang="it-IT" sz="8000" b="1" dirty="0"/>
              <a:t>Violenza domestica</a:t>
            </a:r>
            <a:r>
              <a:rPr lang="it-IT" sz="8000" dirty="0"/>
              <a:t> - designa tutti gli atti di violenza fisica, sessuale, psicologica o economica che si verificano all’interno della famiglia o del nucleo familiare o tra attuali o precedenti coniugi o partner, indipendentemente dal fatto che l’autore di tali atti condivida o abbia condiviso la stessa residenza con la vittima;</a:t>
            </a:r>
          </a:p>
          <a:p>
            <a:pPr algn="just"/>
            <a:r>
              <a:rPr lang="it-IT" sz="8000" dirty="0"/>
              <a:t>Il termine “</a:t>
            </a:r>
            <a:r>
              <a:rPr lang="it-IT" sz="8000" b="1" dirty="0"/>
              <a:t>genere”</a:t>
            </a:r>
            <a:r>
              <a:rPr lang="it-IT" sz="8000" dirty="0"/>
              <a:t>  si riferisce a ruoli, comportamenti, attività e attributi socialmente costruiti che una determinata società considera appropriati per donne e uomini;</a:t>
            </a:r>
          </a:p>
          <a:p>
            <a:pPr algn="just"/>
            <a:r>
              <a:rPr lang="it-IT" sz="8000" b="1" dirty="0"/>
              <a:t>Violenza contro le donne basata sul genere”</a:t>
            </a:r>
            <a:r>
              <a:rPr lang="it-IT" sz="8000" dirty="0"/>
              <a:t> designa qualsiasi violenza diretta contro una donna in quanto tale, o che colpisce le donne in modo sproporzionato;</a:t>
            </a:r>
          </a:p>
          <a:p>
            <a:pPr algn="just"/>
            <a:endParaRPr lang="it-IT" dirty="0"/>
          </a:p>
        </p:txBody>
      </p:sp>
      <p:pic>
        <p:nvPicPr>
          <p:cNvPr id="4" name="Bob Marley - No Women No Cry (Origin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20336" y="620688"/>
            <a:ext cx="609600" cy="609600"/>
          </a:xfrm>
          <a:prstGeom prst="rect">
            <a:avLst/>
          </a:prstGeom>
        </p:spPr>
      </p:pic>
    </p:spTree>
    <p:extLst>
      <p:ext uri="{BB962C8B-B14F-4D97-AF65-F5344CB8AC3E}">
        <p14:creationId xmlns:p14="http://schemas.microsoft.com/office/powerpoint/2010/main" val="820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216795" fill="hold"/>
                                        <p:tgtEl>
                                          <p:spTgt spid="4"/>
                                        </p:tgtEl>
                                      </p:cBhvr>
                                    </p:cmd>
                                  </p:childTnLst>
                                </p:cTn>
                              </p:par>
                            </p:childTnLst>
                          </p:cTn>
                        </p:par>
                      </p:childTnLst>
                    </p:cTn>
                  </p:par>
                </p:childTnLst>
              </p:cTn>
              <p:nextCondLst>
                <p:cond evt="onClick" delay="0">
                  <p:tgtEl>
                    <p:spTgt spid="4"/>
                  </p:tgtEl>
                </p:cond>
              </p:nextCondLst>
            </p:seq>
            <p:audio>
              <p:cMediaNode vol="80000">
                <p:cTn id="48" fill="hold" display="0">
                  <p:stCondLst>
                    <p:cond delay="indefinite"/>
                  </p:stCondLst>
                  <p:endCondLst>
                    <p:cond evt="onStopAudio" delay="0">
                      <p:tgtEl>
                        <p:sldTgt/>
                      </p:tgtEl>
                    </p:cond>
                  </p:endCondLst>
                </p:cTn>
                <p:tgtEl>
                  <p:spTgt spid="4"/>
                </p:tgtEl>
              </p:cMediaNode>
            </p:audio>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a:xfrm>
            <a:off x="648930" y="629267"/>
            <a:ext cx="9252154" cy="1016654"/>
          </a:xfrm>
        </p:spPr>
        <p:style>
          <a:lnRef idx="2">
            <a:schemeClr val="accent4"/>
          </a:lnRef>
          <a:fillRef idx="1">
            <a:schemeClr val="lt1"/>
          </a:fillRef>
          <a:effectRef idx="0">
            <a:schemeClr val="accent4"/>
          </a:effectRef>
          <a:fontRef idx="minor">
            <a:schemeClr val="dk1"/>
          </a:fontRef>
        </p:style>
        <p:txBody>
          <a:bodyPr vert="horz" lIns="91440" tIns="45720" rIns="91440" bIns="45720" rtlCol="0" anchor="t">
            <a:normAutofit/>
          </a:bodyPr>
          <a:lstStyle/>
          <a:p>
            <a:pPr algn="ctr">
              <a:lnSpc>
                <a:spcPct val="90000"/>
              </a:lnSpc>
            </a:pPr>
            <a:br>
              <a:rPr lang="en-US" sz="2600" b="0" i="0" kern="1200" dirty="0">
                <a:solidFill>
                  <a:srgbClr val="EBEBEB"/>
                </a:solidFill>
                <a:latin typeface="+mj-lt"/>
                <a:ea typeface="+mj-ea"/>
                <a:cs typeface="+mj-cs"/>
              </a:rPr>
            </a:br>
            <a:r>
              <a:rPr lang="en-US" sz="2600" b="0" i="0" kern="1200" dirty="0">
                <a:solidFill>
                  <a:srgbClr val="FF0000"/>
                </a:solidFill>
                <a:latin typeface="+mj-lt"/>
                <a:ea typeface="+mj-ea"/>
                <a:cs typeface="+mj-cs"/>
              </a:rPr>
              <a:t>La donna non </a:t>
            </a:r>
            <a:r>
              <a:rPr lang="en-US" sz="2600" b="0" i="0" kern="1200" dirty="0" err="1">
                <a:solidFill>
                  <a:srgbClr val="FF0000"/>
                </a:solidFill>
                <a:latin typeface="+mj-lt"/>
                <a:ea typeface="+mj-ea"/>
                <a:cs typeface="+mj-cs"/>
              </a:rPr>
              <a:t>più</a:t>
            </a:r>
            <a:r>
              <a:rPr lang="en-US" sz="2600" b="0" i="0" kern="1200" dirty="0">
                <a:solidFill>
                  <a:srgbClr val="FF0000"/>
                </a:solidFill>
                <a:latin typeface="+mj-lt"/>
                <a:ea typeface="+mj-ea"/>
                <a:cs typeface="+mj-cs"/>
              </a:rPr>
              <a:t> </a:t>
            </a:r>
            <a:r>
              <a:rPr lang="en-US" sz="2600" b="0" i="0" kern="1200" dirty="0" err="1">
                <a:solidFill>
                  <a:srgbClr val="FF0000"/>
                </a:solidFill>
                <a:latin typeface="+mj-lt"/>
                <a:ea typeface="+mj-ea"/>
                <a:cs typeface="+mj-cs"/>
              </a:rPr>
              <a:t>soggetto</a:t>
            </a:r>
            <a:r>
              <a:rPr lang="en-US" sz="2600" b="0" i="0" kern="1200" dirty="0">
                <a:solidFill>
                  <a:srgbClr val="FF0000"/>
                </a:solidFill>
                <a:latin typeface="+mj-lt"/>
                <a:ea typeface="+mj-ea"/>
                <a:cs typeface="+mj-cs"/>
              </a:rPr>
              <a:t> </a:t>
            </a:r>
            <a:r>
              <a:rPr lang="en-US" sz="2600" b="0" i="0" kern="1200"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j-lt"/>
                <a:ea typeface="+mj-ea"/>
                <a:cs typeface="+mj-cs"/>
              </a:rPr>
              <a:t>debole</a:t>
            </a:r>
            <a:r>
              <a:rPr lang="en-US" sz="2600" b="0" i="0" kern="1200" dirty="0">
                <a:solidFill>
                  <a:srgbClr val="FF0000"/>
                </a:solidFill>
                <a:latin typeface="+mj-lt"/>
                <a:ea typeface="+mj-ea"/>
                <a:cs typeface="+mj-cs"/>
              </a:rPr>
              <a:t> ma «</a:t>
            </a:r>
            <a:r>
              <a:rPr lang="en-US" sz="2600" b="0" i="0" kern="1200" dirty="0" err="1">
                <a:solidFill>
                  <a:srgbClr val="FF0000"/>
                </a:solidFill>
                <a:latin typeface="+mj-lt"/>
                <a:ea typeface="+mj-ea"/>
                <a:cs typeface="+mj-cs"/>
              </a:rPr>
              <a:t>vulnerabile</a:t>
            </a:r>
            <a:r>
              <a:rPr lang="en-US" sz="2600" b="0" i="0" kern="1200" dirty="0">
                <a:solidFill>
                  <a:srgbClr val="FF0000"/>
                </a:solidFill>
                <a:latin typeface="+mj-lt"/>
                <a:ea typeface="+mj-ea"/>
                <a:cs typeface="+mj-cs"/>
              </a:rPr>
              <a:t>»</a:t>
            </a:r>
          </a:p>
        </p:txBody>
      </p:sp>
      <p:sp>
        <p:nvSpPr>
          <p:cNvPr id="11" name="Segnaposto testo 10"/>
          <p:cNvSpPr>
            <a:spLocks noGrp="1"/>
          </p:cNvSpPr>
          <p:nvPr>
            <p:ph type="body" sz="half" idx="2"/>
          </p:nvPr>
        </p:nvSpPr>
        <p:spPr>
          <a:xfrm>
            <a:off x="648931" y="1989056"/>
            <a:ext cx="5122606" cy="4617227"/>
          </a:xfrm>
          <a:solidFill>
            <a:schemeClr val="accent4">
              <a:lumMod val="75000"/>
            </a:schemeClr>
          </a:solidFill>
        </p:spPr>
        <p:txBody>
          <a:bodyPr vert="horz" lIns="91440" tIns="45720" rIns="91440" bIns="45720" rtlCol="0">
            <a:normAutofit fontScale="40000" lnSpcReduction="20000"/>
          </a:bodyPr>
          <a:lstStyle/>
          <a:p>
            <a:pPr>
              <a:lnSpc>
                <a:spcPct val="90000"/>
              </a:lnSpc>
              <a:buFont typeface="Wingdings 3" charset="2"/>
              <a:buChar char=""/>
            </a:pPr>
            <a:endParaRPr lang="en-US" sz="1200" dirty="0"/>
          </a:p>
          <a:p>
            <a:pPr algn="just">
              <a:lnSpc>
                <a:spcPct val="90000"/>
              </a:lnSpc>
            </a:pPr>
            <a:r>
              <a:rPr lang="en-US" sz="2900" dirty="0"/>
              <a:t>Obbligo degli Stati di eliminare gli ostacoli per consentire il godimento delle libertà fondamentali «la normativa c'è, ma i rilievi hanno riguardato la cattiva gestione di </a:t>
            </a:r>
            <a:r>
              <a:rPr lang="en-US" sz="2900" dirty="0" err="1"/>
              <a:t>questo</a:t>
            </a:r>
            <a:r>
              <a:rPr lang="en-US" sz="2900" dirty="0"/>
              <a:t> </a:t>
            </a:r>
            <a:r>
              <a:rPr lang="en-US" sz="2900" dirty="0" err="1"/>
              <a:t>armamentario</a:t>
            </a:r>
            <a:r>
              <a:rPr lang="en-US" sz="2900" dirty="0"/>
              <a:t>, ossia, l'ineffettività del sistema «Sentenza CEDU Talpis c Italia - 2 </a:t>
            </a:r>
            <a:r>
              <a:rPr lang="en-US" sz="2900" dirty="0" err="1"/>
              <a:t>marzo</a:t>
            </a:r>
            <a:r>
              <a:rPr lang="en-US" sz="2900" dirty="0"/>
              <a:t> 2017)</a:t>
            </a:r>
          </a:p>
          <a:p>
            <a:pPr algn="just">
              <a:lnSpc>
                <a:spcPct val="90000"/>
              </a:lnSpc>
              <a:buFont typeface="Wingdings 3" charset="2"/>
              <a:buChar char=""/>
            </a:pPr>
            <a:r>
              <a:rPr lang="en-US" sz="2900" dirty="0"/>
              <a:t>Art. 8 - Obblighi positivi - Bambini costretti per tre anni a incontrare il padre violento in un ambiente non protettivo e sospensione della potestà genitoriale della madre ostile nei loro confronti - Assenza di valutazione del rischio e di ponderazione degli interessi - Interesse superiore dei bambini disatteso - Pratica diffusa dei tribunali di qualificare le donne che si oppongono agli incontri dei figli con l'ex coniuge come genitori "non collaborativi" a causa della violenza domestica – CEDU I.M. cItalia del 10.11.2022; </a:t>
            </a:r>
          </a:p>
          <a:p>
            <a:pPr algn="just">
              <a:lnSpc>
                <a:spcPct val="90000"/>
              </a:lnSpc>
              <a:buFont typeface="Wingdings 3" charset="2"/>
              <a:buChar char=""/>
            </a:pPr>
            <a:r>
              <a:rPr lang="en-US" sz="2900" dirty="0"/>
              <a:t>CEDU 23 </a:t>
            </a:r>
            <a:r>
              <a:rPr lang="en-US" sz="2900" dirty="0" err="1"/>
              <a:t>settembre</a:t>
            </a:r>
            <a:r>
              <a:rPr lang="en-US" sz="2900" dirty="0"/>
              <a:t> 2025 - CASO SCUDERONI c. ITALIA:</a:t>
            </a:r>
          </a:p>
          <a:p>
            <a:pPr algn="just">
              <a:lnSpc>
                <a:spcPct val="90000"/>
              </a:lnSpc>
              <a:buFont typeface="Wingdings 3" charset="2"/>
              <a:buChar char=""/>
            </a:pPr>
            <a:r>
              <a:rPr lang="it-IT" sz="2900" dirty="0"/>
              <a:t>Le autorità devono rispondere immediatamente alle accuse di violenza domestica.</a:t>
            </a:r>
          </a:p>
          <a:p>
            <a:pPr algn="just">
              <a:lnSpc>
                <a:spcPct val="90000"/>
              </a:lnSpc>
              <a:buFont typeface="Wingdings 3" charset="2"/>
              <a:buChar char=""/>
            </a:pPr>
            <a:r>
              <a:rPr lang="it-IT" sz="2900" dirty="0"/>
              <a:t>b) Qualora tali accuse siano portate alla loro attenzione, le autorità devono stabilire se vi sia un rischio reale e immediato per la vita delle vittime di violenza domestica che sono state identificate e devono effettuare una valutazione dei rischi che sia autonoma, proattiva e completa. Essi devono tenere in debita considerazione il contesto particolare dei casi di violenza domestica nel valutare la natura reale e immediata del rischio.</a:t>
            </a:r>
          </a:p>
          <a:p>
            <a:pPr algn="just">
              <a:lnSpc>
                <a:spcPct val="90000"/>
              </a:lnSpc>
              <a:buFont typeface="Wingdings 3" charset="2"/>
              <a:buChar char=""/>
            </a:pPr>
            <a:r>
              <a:rPr lang="it-IT" sz="2900" dirty="0"/>
              <a:t>c) Qualora tale valutazione dimostri l'esistenza di un rischio reale e immediato per la vita degli altri, </a:t>
            </a:r>
            <a:r>
              <a:rPr lang="it-IT" sz="2900" b="1" dirty="0">
                <a:solidFill>
                  <a:srgbClr val="FF0000"/>
                </a:solidFill>
              </a:rPr>
              <a:t>le autorità hanno l'obbligo di adottare misure operative preventive. Tali misure devono essere adeguate e proporzionate al livello di rischio individuato</a:t>
            </a:r>
            <a:r>
              <a:rPr lang="it-IT" sz="2900" dirty="0"/>
              <a:t>.</a:t>
            </a:r>
          </a:p>
          <a:p>
            <a:pPr algn="just">
              <a:lnSpc>
                <a:spcPct val="90000"/>
              </a:lnSpc>
              <a:buFont typeface="Wingdings 3" charset="2"/>
              <a:buChar char=""/>
            </a:pPr>
            <a:endParaRPr lang="en-US" dirty="0"/>
          </a:p>
        </p:txBody>
      </p:sp>
      <p:pic>
        <p:nvPicPr>
          <p:cNvPr id="2" name="Immagine 1" descr="Violenza di genere e formazione sanitari, l'esperienza ...">
            <a:extLst>
              <a:ext uri="{FF2B5EF4-FFF2-40B4-BE49-F238E27FC236}">
                <a16:creationId xmlns:a16="http://schemas.microsoft.com/office/drawing/2014/main" id="{ABFCD69B-81AC-929D-486A-09B1DFD6E9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420465" y="2089236"/>
            <a:ext cx="5451627" cy="3614338"/>
          </a:xfrm>
          <a:prstGeom prst="rect">
            <a:avLst/>
          </a:prstGeom>
          <a:noFill/>
          <a:effectLst/>
        </p:spPr>
      </p:pic>
    </p:spTree>
    <p:extLst>
      <p:ext uri="{BB962C8B-B14F-4D97-AF65-F5344CB8AC3E}">
        <p14:creationId xmlns:p14="http://schemas.microsoft.com/office/powerpoint/2010/main" val="919102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wipe(down)">
                                      <p:cBhvr>
                                        <p:cTn id="7" dur="125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wipe(down)">
                                      <p:cBhvr>
                                        <p:cTn id="12" dur="1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wipe(down)">
                                      <p:cBhvr>
                                        <p:cTn id="17" dur="1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wipe(down)">
                                      <p:cBhvr>
                                        <p:cTn id="22" dur="1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wipe(down)">
                                      <p:cBhvr>
                                        <p:cTn id="27" dur="1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wipe(down)">
                                      <p:cBhvr>
                                        <p:cTn id="32" dur="1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711200" y="116633"/>
            <a:ext cx="9339634" cy="1102567"/>
          </a:xfrm>
        </p:spPr>
        <p:style>
          <a:lnRef idx="1">
            <a:schemeClr val="accent3"/>
          </a:lnRef>
          <a:fillRef idx="2">
            <a:schemeClr val="accent3"/>
          </a:fillRef>
          <a:effectRef idx="1">
            <a:schemeClr val="accent3"/>
          </a:effectRef>
          <a:fontRef idx="minor">
            <a:schemeClr val="dk1"/>
          </a:fontRef>
        </p:style>
        <p:txBody>
          <a:bodyPr>
            <a:noAutofit/>
          </a:bodyPr>
          <a:lstStyle/>
          <a:p>
            <a:pPr lvl="0" algn="ctr"/>
            <a:r>
              <a:rPr lang="it-IT" sz="3200" b="1" dirty="0"/>
              <a:t> </a:t>
            </a:r>
            <a:r>
              <a:rPr lang="it-IT" sz="3200" b="1" dirty="0">
                <a:solidFill>
                  <a:srgbClr val="7030A0"/>
                </a:solidFill>
              </a:rPr>
              <a:t>UTILIZZO DEL LINGUAGGIO </a:t>
            </a:r>
            <a:br>
              <a:rPr lang="it-IT" sz="3200" b="1" dirty="0">
                <a:solidFill>
                  <a:srgbClr val="7030A0"/>
                </a:solidFill>
              </a:rPr>
            </a:br>
            <a:r>
              <a:rPr lang="en-US" sz="3600" b="1" dirty="0" err="1">
                <a:solidFill>
                  <a:srgbClr val="7030A0"/>
                </a:solidFill>
              </a:rPr>
              <a:t>Conflittualità</a:t>
            </a:r>
            <a:r>
              <a:rPr lang="en-US" sz="3600" b="1" dirty="0">
                <a:solidFill>
                  <a:srgbClr val="7030A0"/>
                </a:solidFill>
              </a:rPr>
              <a:t> e </a:t>
            </a:r>
            <a:r>
              <a:rPr lang="en-US" sz="3600" b="1" dirty="0" err="1">
                <a:solidFill>
                  <a:srgbClr val="7030A0"/>
                </a:solidFill>
              </a:rPr>
              <a:t>violenza</a:t>
            </a:r>
            <a:r>
              <a:rPr lang="en-US" sz="3600" b="1" dirty="0">
                <a:solidFill>
                  <a:srgbClr val="7030A0"/>
                </a:solidFill>
              </a:rPr>
              <a:t> </a:t>
            </a:r>
            <a:endParaRPr lang="it-IT" sz="3600" dirty="0">
              <a:solidFill>
                <a:srgbClr val="7030A0"/>
              </a:solidFill>
            </a:endParaRPr>
          </a:p>
        </p:txBody>
      </p:sp>
      <p:sp>
        <p:nvSpPr>
          <p:cNvPr id="5" name="Segnaposto contenuto 4"/>
          <p:cNvSpPr>
            <a:spLocks noGrp="1"/>
          </p:cNvSpPr>
          <p:nvPr>
            <p:ph sz="half" idx="1"/>
          </p:nvPr>
        </p:nvSpPr>
        <p:spPr>
          <a:xfrm>
            <a:off x="1103313" y="1853248"/>
            <a:ext cx="4342448" cy="4680287"/>
          </a:xfrm>
        </p:spPr>
        <p:txBody>
          <a:bodyPr>
            <a:normAutofit/>
          </a:bodyPr>
          <a:lstStyle/>
          <a:p>
            <a:pPr lvl="0" algn="just"/>
            <a:r>
              <a:rPr lang="it-IT" b="1" dirty="0"/>
              <a:t>La conflittualità presuppone sempre una situazione interpersonale basata su posizioni di forza (economica, sociale, relazionale, culturale)</a:t>
            </a:r>
            <a:r>
              <a:rPr lang="it-IT" b="1" u="sng" dirty="0"/>
              <a:t> simmetriche</a:t>
            </a:r>
            <a:r>
              <a:rPr lang="it-IT" b="1" dirty="0"/>
              <a:t>. L’assenza di simmetria determina uno squilibrio di relazione e quindi in presenza di violenza non si può parlare di conflitto. Non si può confondere il conflitto con l’azione/reazione personale anche giudiziaria della parte che rivendica reazione e tutela giudiziaria, trovandosi in una situazione di squilibrio.</a:t>
            </a:r>
            <a:endParaRPr lang="en-US" b="1" dirty="0"/>
          </a:p>
          <a:p>
            <a:pPr lvl="0" algn="just"/>
            <a:endParaRPr lang="en-US" b="1" dirty="0">
              <a:solidFill>
                <a:srgbClr val="7030A0"/>
              </a:solidFill>
            </a:endParaRPr>
          </a:p>
          <a:p>
            <a:pPr lvl="0" algn="just"/>
            <a:endParaRPr lang="en-US" b="1" dirty="0">
              <a:solidFill>
                <a:srgbClr val="7030A0"/>
              </a:solidFill>
            </a:endParaRPr>
          </a:p>
          <a:p>
            <a:pPr marL="0" indent="0" algn="just">
              <a:buNone/>
            </a:pPr>
            <a:endParaRPr lang="it-IT" dirty="0"/>
          </a:p>
        </p:txBody>
      </p:sp>
      <p:sp>
        <p:nvSpPr>
          <p:cNvPr id="6" name="Segnaposto contenuto 5"/>
          <p:cNvSpPr>
            <a:spLocks noGrp="1"/>
          </p:cNvSpPr>
          <p:nvPr>
            <p:ph sz="half" idx="2"/>
          </p:nvPr>
        </p:nvSpPr>
        <p:spPr>
          <a:xfrm>
            <a:off x="6172199" y="1397284"/>
            <a:ext cx="4841697" cy="5024063"/>
          </a:xfrm>
        </p:spPr>
        <p:txBody>
          <a:bodyPr>
            <a:noAutofit/>
          </a:bodyPr>
          <a:lstStyle/>
          <a:p>
            <a:pPr lvl="0" algn="just" fontAlgn="base"/>
            <a:r>
              <a:rPr lang="it-IT" sz="1500" b="1" dirty="0"/>
              <a:t>Il Giudice deve nominare la «violenza accertata» e non parlare genericamente di «</a:t>
            </a:r>
            <a:r>
              <a:rPr lang="it-IT" sz="1500" b="1" i="1" dirty="0"/>
              <a:t>conflittualità</a:t>
            </a:r>
            <a:r>
              <a:rPr lang="it-IT" sz="1500" b="1" dirty="0"/>
              <a:t>»; </a:t>
            </a:r>
            <a:r>
              <a:rPr lang="it-IT" sz="1500" b="1" dirty="0">
                <a:solidFill>
                  <a:srgbClr val="FF0000"/>
                </a:solidFill>
              </a:rPr>
              <a:t>(si veda anche Cassazione penale sez. VI, 12/03/2024, n.17656)</a:t>
            </a:r>
          </a:p>
          <a:p>
            <a:pPr lvl="0" algn="just" fontAlgn="base"/>
            <a:r>
              <a:rPr lang="it-IT" sz="1500" b="1" dirty="0"/>
              <a:t>           Indici di riconoscimento:</a:t>
            </a:r>
          </a:p>
          <a:p>
            <a:pPr algn="just"/>
            <a:r>
              <a:rPr lang="it-IT" sz="1300" b="1" dirty="0"/>
              <a:t> 1- gestione tirannica delle risorse economica </a:t>
            </a:r>
          </a:p>
          <a:p>
            <a:pPr algn="just"/>
            <a:r>
              <a:rPr lang="it-IT" sz="1300" b="1" dirty="0"/>
              <a:t>2- </a:t>
            </a:r>
            <a:r>
              <a:rPr lang="it-IT" sz="1300" b="1" dirty="0" err="1"/>
              <a:t>ludopatia</a:t>
            </a:r>
            <a:r>
              <a:rPr lang="it-IT" sz="1300" b="1" dirty="0"/>
              <a:t>, </a:t>
            </a:r>
            <a:r>
              <a:rPr lang="it-IT" sz="1300" b="1" dirty="0" err="1"/>
              <a:t>alcooldipendenza</a:t>
            </a:r>
            <a:r>
              <a:rPr lang="it-IT" sz="1300" b="1" dirty="0"/>
              <a:t> e tossicodipendenza – non responsabilizzazione e non collaborazione all’interno della famiglia</a:t>
            </a:r>
          </a:p>
          <a:p>
            <a:pPr algn="just"/>
            <a:r>
              <a:rPr lang="it-IT" sz="1300" b="1" dirty="0"/>
              <a:t>3- nelle scelte </a:t>
            </a:r>
            <a:r>
              <a:rPr lang="it-IT" sz="1300" b="1" i="1" dirty="0"/>
              <a:t>familiari</a:t>
            </a:r>
            <a:r>
              <a:rPr lang="it-IT" sz="1300" b="1" dirty="0"/>
              <a:t> si impedisce alla donna di esprimersi</a:t>
            </a:r>
          </a:p>
          <a:p>
            <a:pPr algn="just"/>
            <a:r>
              <a:rPr lang="it-IT" sz="1300" b="1" dirty="0"/>
              <a:t>4- isolamento  del partner dal suo mondo sociale (familiari amici)</a:t>
            </a:r>
          </a:p>
          <a:p>
            <a:pPr algn="just"/>
            <a:r>
              <a:rPr lang="it-IT" sz="1300" b="1" dirty="0"/>
              <a:t>5- gelosia eccessiva e denigrazione</a:t>
            </a:r>
          </a:p>
          <a:p>
            <a:pPr algn="just"/>
            <a:r>
              <a:rPr lang="it-IT" sz="1300" b="1" dirty="0"/>
              <a:t>7- rifiuto alla richiesta di separazione</a:t>
            </a:r>
          </a:p>
          <a:p>
            <a:pPr algn="just"/>
            <a:r>
              <a:rPr lang="it-IT" sz="1300" b="1" dirty="0"/>
              <a:t>8- la persona offesa non si presenta a rendere dichiarazioni anche se citata</a:t>
            </a:r>
          </a:p>
          <a:p>
            <a:pPr algn="just"/>
            <a:r>
              <a:rPr lang="it-IT" sz="1300" b="1" dirty="0">
                <a:solidFill>
                  <a:srgbClr val="FF0000"/>
                </a:solidFill>
              </a:rPr>
              <a:t>9- valutazione della cronologia degli episodi riferiti </a:t>
            </a:r>
            <a:endParaRPr lang="it-IT" sz="1900" dirty="0">
              <a:solidFill>
                <a:srgbClr val="7030A0"/>
              </a:solidFill>
            </a:endParaRPr>
          </a:p>
        </p:txBody>
      </p:sp>
      <p:sp>
        <p:nvSpPr>
          <p:cNvPr id="2" name="Freccia a destra 1"/>
          <p:cNvSpPr/>
          <p:nvPr/>
        </p:nvSpPr>
        <p:spPr>
          <a:xfrm>
            <a:off x="5951984" y="3645024"/>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01095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Effect transition="in" filter="fade">
                                      <p:cBhvr>
                                        <p:cTn id="49" dur="1000"/>
                                        <p:tgtEl>
                                          <p:spTgt spid="6">
                                            <p:txEl>
                                              <p:pRg st="5" end="5"/>
                                            </p:txEl>
                                          </p:spTgt>
                                        </p:tgtEl>
                                      </p:cBhvr>
                                    </p:animEffect>
                                    <p:anim calcmode="lin" valueType="num">
                                      <p:cBhvr>
                                        <p:cTn id="5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6" end="6"/>
                                            </p:txEl>
                                          </p:spTgt>
                                        </p:tgtEl>
                                        <p:attrNameLst>
                                          <p:attrName>style.visibility</p:attrName>
                                        </p:attrNameLst>
                                      </p:cBhvr>
                                      <p:to>
                                        <p:strVal val="visible"/>
                                      </p:to>
                                    </p:set>
                                    <p:animEffect transition="in" filter="fade">
                                      <p:cBhvr>
                                        <p:cTn id="56" dur="1000"/>
                                        <p:tgtEl>
                                          <p:spTgt spid="6">
                                            <p:txEl>
                                              <p:pRg st="6" end="6"/>
                                            </p:txEl>
                                          </p:spTgt>
                                        </p:tgtEl>
                                      </p:cBhvr>
                                    </p:animEffect>
                                    <p:anim calcmode="lin" valueType="num">
                                      <p:cBhvr>
                                        <p:cTn id="57"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7" end="7"/>
                                            </p:txEl>
                                          </p:spTgt>
                                        </p:tgtEl>
                                        <p:attrNameLst>
                                          <p:attrName>style.visibility</p:attrName>
                                        </p:attrNameLst>
                                      </p:cBhvr>
                                      <p:to>
                                        <p:strVal val="visible"/>
                                      </p:to>
                                    </p:set>
                                    <p:animEffect transition="in" filter="fade">
                                      <p:cBhvr>
                                        <p:cTn id="63" dur="1000"/>
                                        <p:tgtEl>
                                          <p:spTgt spid="6">
                                            <p:txEl>
                                              <p:pRg st="7" end="7"/>
                                            </p:txEl>
                                          </p:spTgt>
                                        </p:tgtEl>
                                      </p:cBhvr>
                                    </p:animEffect>
                                    <p:anim calcmode="lin" valueType="num">
                                      <p:cBhvr>
                                        <p:cTn id="64"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8" end="8"/>
                                            </p:txEl>
                                          </p:spTgt>
                                        </p:tgtEl>
                                        <p:attrNameLst>
                                          <p:attrName>style.visibility</p:attrName>
                                        </p:attrNameLst>
                                      </p:cBhvr>
                                      <p:to>
                                        <p:strVal val="visible"/>
                                      </p:to>
                                    </p:set>
                                    <p:animEffect transition="in" filter="fade">
                                      <p:cBhvr>
                                        <p:cTn id="70" dur="1000"/>
                                        <p:tgtEl>
                                          <p:spTgt spid="6">
                                            <p:txEl>
                                              <p:pRg st="8" end="8"/>
                                            </p:txEl>
                                          </p:spTgt>
                                        </p:tgtEl>
                                      </p:cBhvr>
                                    </p:animEffect>
                                    <p:anim calcmode="lin" valueType="num">
                                      <p:cBhvr>
                                        <p:cTn id="71"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
                                            <p:txEl>
                                              <p:pRg st="9" end="9"/>
                                            </p:txEl>
                                          </p:spTgt>
                                        </p:tgtEl>
                                        <p:attrNameLst>
                                          <p:attrName>style.visibility</p:attrName>
                                        </p:attrNameLst>
                                      </p:cBhvr>
                                      <p:to>
                                        <p:strVal val="visible"/>
                                      </p:to>
                                    </p:set>
                                    <p:animEffect transition="in" filter="fade">
                                      <p:cBhvr>
                                        <p:cTn id="77" dur="1000"/>
                                        <p:tgtEl>
                                          <p:spTgt spid="6">
                                            <p:txEl>
                                              <p:pRg st="9" end="9"/>
                                            </p:txEl>
                                          </p:spTgt>
                                        </p:tgtEl>
                                      </p:cBhvr>
                                    </p:animEffect>
                                    <p:anim calcmode="lin" valueType="num">
                                      <p:cBhvr>
                                        <p:cTn id="78"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e cos'Ã¨ la violenza domest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254" y="593123"/>
            <a:ext cx="9292281" cy="575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907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C78586-92F5-4E21-1BE7-801031A31EDC}"/>
              </a:ext>
            </a:extLst>
          </p:cNvPr>
          <p:cNvSpPr>
            <a:spLocks noGrp="1"/>
          </p:cNvSpPr>
          <p:nvPr>
            <p:ph type="title"/>
          </p:nvPr>
        </p:nvSpPr>
        <p:spPr>
          <a:xfrm>
            <a:off x="649224" y="645106"/>
            <a:ext cx="6628906" cy="1259894"/>
          </a:xfrm>
        </p:spPr>
        <p:txBody>
          <a:bodyPr vert="horz" lIns="91440" tIns="45720" rIns="91440" bIns="45720" rtlCol="0" anchor="t">
            <a:normAutofit fontScale="90000"/>
          </a:bodyPr>
          <a:lstStyle/>
          <a:p>
            <a:pPr algn="ctr"/>
            <a:r>
              <a:rPr lang="it" b="1" dirty="0"/>
              <a:t>Il Giudice come un maestro d'orchestra </a:t>
            </a:r>
            <a:endParaRPr lang="en-US" b="1" dirty="0"/>
          </a:p>
        </p:txBody>
      </p:sp>
      <p:sp>
        <p:nvSpPr>
          <p:cNvPr id="4" name="Segnaposto contenuto 3">
            <a:extLst>
              <a:ext uri="{FF2B5EF4-FFF2-40B4-BE49-F238E27FC236}">
                <a16:creationId xmlns:a16="http://schemas.microsoft.com/office/drawing/2014/main" id="{50E97FB2-B58F-634B-6494-87113F3B309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9224" y="2133600"/>
            <a:ext cx="5822127" cy="4213832"/>
          </a:xfrm>
        </p:spPr>
        <p:txBody>
          <a:bodyPr>
            <a:normAutofit/>
          </a:bodyPr>
          <a:lstStyle/>
          <a:p>
            <a:pPr marL="0" indent="0" algn="just">
              <a:spcBef>
                <a:spcPts val="2500"/>
              </a:spcBef>
              <a:buFont typeface="Arial" panose="020B0604020202020204" pitchFamily="34" charset="0"/>
              <a:buNone/>
            </a:pPr>
            <a:r>
              <a:rPr lang="it-IT" b="1" dirty="0"/>
              <a:t>R</a:t>
            </a:r>
            <a:r>
              <a:rPr lang="it" b="1" dirty="0"/>
              <a:t>egolamenta le fasi della famiglia disgregata dopo la sepazione dei membri di una coppia e dei figli, utilizzando il giusto linguaggio per ogni provvedimento che adotta e impiegando al meglio gli strumenti processuali del nuovo rito unitario (473bis c.p.c.).</a:t>
            </a:r>
          </a:p>
          <a:p>
            <a:pPr marL="0" indent="0" algn="just">
              <a:spcBef>
                <a:spcPts val="2500"/>
              </a:spcBef>
              <a:buFont typeface="Arial" panose="020B0604020202020204" pitchFamily="34" charset="0"/>
              <a:buNone/>
            </a:pPr>
            <a:r>
              <a:rPr lang="it-IT" b="1" dirty="0"/>
              <a:t>Utilizza al meglio i poteri officiosi per:</a:t>
            </a:r>
            <a:endParaRPr lang="it" b="1" dirty="0"/>
          </a:p>
          <a:p>
            <a:pPr marL="0" indent="0" algn="just">
              <a:spcBef>
                <a:spcPts val="2500"/>
              </a:spcBef>
              <a:buFont typeface="Arial" panose="020B0604020202020204" pitchFamily="34" charset="0"/>
              <a:buNone/>
            </a:pPr>
            <a:r>
              <a:rPr lang="it" b="1" dirty="0"/>
              <a:t>Promuovere il dialogo</a:t>
            </a:r>
          </a:p>
          <a:p>
            <a:pPr marL="0" lvl="1" indent="0" algn="just">
              <a:buFont typeface="Arial" panose="020B0604020202020204" pitchFamily="34" charset="0"/>
              <a:buNone/>
            </a:pPr>
            <a:r>
              <a:rPr lang="it" sz="1800" b="1" dirty="0">
                <a:solidFill>
                  <a:srgbClr val="FF0000"/>
                </a:solidFill>
              </a:rPr>
              <a:t>MA RICONOSCE LA VIOLENZA L’ACCERTA E ADOTTA I PROVVEDIMENTI CONSEQUENZIALI A TUTELA DELLA VITTIMA E DELLA PROLE</a:t>
            </a:r>
            <a:endParaRPr lang="it" sz="1800" b="1" dirty="0"/>
          </a:p>
        </p:txBody>
      </p:sp>
      <p:pic>
        <p:nvPicPr>
          <p:cNvPr id="3" name="Immagine 2">
            <a:extLst>
              <a:ext uri="{FF2B5EF4-FFF2-40B4-BE49-F238E27FC236}">
                <a16:creationId xmlns:a16="http://schemas.microsoft.com/office/drawing/2014/main" id="{65A20F0C-F108-9632-7A3E-03D6324E24BB}"/>
              </a:ext>
            </a:extLst>
          </p:cNvPr>
          <p:cNvPicPr>
            <a:picLocks noChangeAspect="1"/>
          </p:cNvPicPr>
          <p:nvPr/>
        </p:nvPicPr>
        <p:blipFill>
          <a:blip r:embed="rId3"/>
          <a:stretch>
            <a:fillRect/>
          </a:stretch>
        </p:blipFill>
        <p:spPr>
          <a:xfrm>
            <a:off x="7413431" y="256586"/>
            <a:ext cx="4852186" cy="6481098"/>
          </a:xfrm>
          <a:prstGeom prst="rect">
            <a:avLst/>
          </a:prstGeom>
        </p:spPr>
      </p:pic>
    </p:spTree>
    <p:extLst>
      <p:ext uri="{BB962C8B-B14F-4D97-AF65-F5344CB8AC3E}">
        <p14:creationId xmlns:p14="http://schemas.microsoft.com/office/powerpoint/2010/main" val="21129591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1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1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3" dur="125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circle(in)">
                                      <p:cBhvr>
                                        <p:cTn id="18" dur="2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1000"/>
                                        <p:tgtEl>
                                          <p:spTgt spid="4">
                                            <p:txEl>
                                              <p:pRg st="2" end="2"/>
                                            </p:txEl>
                                          </p:spTgt>
                                        </p:tgtEl>
                                      </p:cBhvr>
                                    </p:animEffect>
                                    <p:anim calcmode="lin" valueType="num">
                                      <p:cBhvr>
                                        <p:cTn id="2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4809BDC-C28B-2821-434A-06F357595BB8}"/>
              </a:ext>
            </a:extLst>
          </p:cNvPr>
          <p:cNvSpPr>
            <a:spLocks noGrp="1"/>
          </p:cNvSpPr>
          <p:nvPr>
            <p:ph type="title"/>
          </p:nvPr>
        </p:nvSpPr>
        <p:spPr>
          <a:xfrm>
            <a:off x="646112" y="452718"/>
            <a:ext cx="4798176" cy="1400530"/>
          </a:xfrm>
        </p:spPr>
        <p:txBody>
          <a:bodyPr>
            <a:normAutofit/>
          </a:bodyPr>
          <a:lstStyle/>
          <a:p>
            <a:pPr algn="ctr"/>
            <a:r>
              <a:rPr lang="it-IT" b="1" dirty="0"/>
              <a:t>Violenza diretta e assistita</a:t>
            </a:r>
          </a:p>
        </p:txBody>
      </p:sp>
      <p:pic>
        <p:nvPicPr>
          <p:cNvPr id="6" name="Video 5" title="Occhi che fanno l’occhiolino animati">
            <a:hlinkClick r:id="" action="ppaction://media"/>
            <a:extLst>
              <a:ext uri="{FF2B5EF4-FFF2-40B4-BE49-F238E27FC236}">
                <a16:creationId xmlns:a16="http://schemas.microsoft.com/office/drawing/2014/main" id="{815CB667-EDEB-B8BE-6E55-41F6E1FF11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07426" y="1286305"/>
            <a:ext cx="4163991" cy="2342244"/>
          </a:xfrm>
          <a:prstGeom prst="rect">
            <a:avLst/>
          </a:prstGeom>
          <a:effectLst/>
        </p:spPr>
      </p:pic>
      <p:sp>
        <p:nvSpPr>
          <p:cNvPr id="4" name="Segnaposto contenuto 3">
            <a:extLst>
              <a:ext uri="{FF2B5EF4-FFF2-40B4-BE49-F238E27FC236}">
                <a16:creationId xmlns:a16="http://schemas.microsoft.com/office/drawing/2014/main" id="{745B53F6-AA3E-9FE3-6B4B-FD45B17B8B7A}"/>
              </a:ext>
            </a:extLst>
          </p:cNvPr>
          <p:cNvSpPr>
            <a:spLocks noGrp="1"/>
          </p:cNvSpPr>
          <p:nvPr>
            <p:ph idx="1"/>
          </p:nvPr>
        </p:nvSpPr>
        <p:spPr>
          <a:xfrm>
            <a:off x="646113" y="1853248"/>
            <a:ext cx="4797676" cy="4395151"/>
          </a:xfrm>
        </p:spPr>
        <p:txBody>
          <a:bodyPr>
            <a:normAutofit/>
          </a:bodyPr>
          <a:lstStyle/>
          <a:p>
            <a:r>
              <a:rPr lang="it-IT" dirty="0"/>
              <a:t>Come individuarla?</a:t>
            </a:r>
          </a:p>
          <a:p>
            <a:endParaRPr lang="it-IT" dirty="0"/>
          </a:p>
          <a:p>
            <a:r>
              <a:rPr lang="it-IT" dirty="0"/>
              <a:t>Che tipo di attività istruttoria compiere?</a:t>
            </a:r>
          </a:p>
          <a:p>
            <a:endParaRPr lang="it-IT" dirty="0"/>
          </a:p>
          <a:p>
            <a:r>
              <a:rPr lang="it-IT" dirty="0"/>
              <a:t>Ascolto del minore vittima di violenza assistita</a:t>
            </a:r>
          </a:p>
          <a:p>
            <a:endParaRPr lang="it-IT" dirty="0"/>
          </a:p>
          <a:p>
            <a:pPr algn="just"/>
            <a:r>
              <a:rPr lang="it-IT" dirty="0"/>
              <a:t>Che tipo di provvedimenti sulla responsabilità genitoriale adottare? </a:t>
            </a:r>
          </a:p>
        </p:txBody>
      </p:sp>
      <p:pic>
        <p:nvPicPr>
          <p:cNvPr id="2" name="Immagine 1" descr="Violenza assistita, codice rosso e implicazioni della violenza di genere  sui minori – Psicologia in Tribunale">
            <a:extLst>
              <a:ext uri="{FF2B5EF4-FFF2-40B4-BE49-F238E27FC236}">
                <a16:creationId xmlns:a16="http://schemas.microsoft.com/office/drawing/2014/main" id="{91157B02-DC62-3FE0-BE18-9FF800251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6907427" y="4188671"/>
            <a:ext cx="4163991" cy="2059728"/>
          </a:xfrm>
          <a:prstGeom prst="rect">
            <a:avLst/>
          </a:prstGeom>
          <a:noFill/>
          <a:effectLst/>
        </p:spPr>
      </p:pic>
    </p:spTree>
    <p:extLst>
      <p:ext uri="{BB962C8B-B14F-4D97-AF65-F5344CB8AC3E}">
        <p14:creationId xmlns:p14="http://schemas.microsoft.com/office/powerpoint/2010/main" val="2788866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anim calcmode="lin" valueType="num">
                                      <p:cBhvr>
                                        <p:cTn id="12" dur="1500" fill="hold"/>
                                        <p:tgtEl>
                                          <p:spTgt spid="3"/>
                                        </p:tgtEl>
                                        <p:attrNameLst>
                                          <p:attrName>ppt_x</p:attrName>
                                        </p:attrNameLst>
                                      </p:cBhvr>
                                      <p:tavLst>
                                        <p:tav tm="0">
                                          <p:val>
                                            <p:strVal val="#ppt_x"/>
                                          </p:val>
                                        </p:tav>
                                        <p:tav tm="100000">
                                          <p:val>
                                            <p:strVal val="#ppt_x"/>
                                          </p:val>
                                        </p:tav>
                                      </p:tavLst>
                                    </p:anim>
                                    <p:anim calcmode="lin" valueType="num">
                                      <p:cBhvr>
                                        <p:cTn id="13" dur="1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1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9" dur="1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0" dur="1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p:cTn id="25" dur="1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6" dur="1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7" dur="1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p:cTn id="32" dur="1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3" dur="1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4" dur="1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 calcmode="lin" valueType="num">
                                      <p:cBhvr>
                                        <p:cTn id="39" dur="1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0" dur="1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1" dur="1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2" repeatCount="indefinite" fill="hold" display="0">
                  <p:stCondLst>
                    <p:cond delay="indefinite"/>
                  </p:stCondLst>
                </p:cTn>
                <p:tgtEl>
                  <p:spTgt spid="6"/>
                </p:tgtEl>
              </p:cMediaNode>
            </p:video>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1684</TotalTime>
  <Words>1653</Words>
  <Application>Microsoft Macintosh PowerPoint</Application>
  <PresentationFormat>Widescreen</PresentationFormat>
  <Paragraphs>96</Paragraphs>
  <Slides>15</Slides>
  <Notes>2</Notes>
  <HiddenSlides>0</HiddenSlides>
  <MMClips>5</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15</vt:i4>
      </vt:variant>
    </vt:vector>
  </HeadingPairs>
  <TitlesOfParts>
    <vt:vector size="21" baseType="lpstr">
      <vt:lpstr>Arial</vt:lpstr>
      <vt:lpstr>Calibri</vt:lpstr>
      <vt:lpstr>Century Gothic</vt:lpstr>
      <vt:lpstr>Times New Roman</vt:lpstr>
      <vt:lpstr>Wingdings 3</vt:lpstr>
      <vt:lpstr>Ione</vt:lpstr>
      <vt:lpstr>La violenza di genere:  ambiti di intervento, profili processuali e culturali </vt:lpstr>
      <vt:lpstr>Presentazione standard di PowerPoint</vt:lpstr>
      <vt:lpstr>Convenzione di Istanbul approvata dal Consiglio d’Europa il 7 aprile 2011 è un trattato internazionale sottoscritta da 45 Paesi</vt:lpstr>
      <vt:lpstr>Convenzione di Istanbul</vt:lpstr>
      <vt:lpstr> La donna non più soggetto debole ma «vulnerabile»</vt:lpstr>
      <vt:lpstr> UTILIZZO DEL LINGUAGGIO  Conflittualità e violenza </vt:lpstr>
      <vt:lpstr>Presentazione standard di PowerPoint</vt:lpstr>
      <vt:lpstr>Il Giudice come un maestro d'orchestra </vt:lpstr>
      <vt:lpstr>Violenza diretta e assistita</vt:lpstr>
      <vt:lpstr>CAPO III DEL C.P.C- Disposizioni speciali  Sezione I Della violenza domestica o di genere </vt:lpstr>
      <vt:lpstr>Attività istruttoria </vt:lpstr>
      <vt:lpstr>All’esito dell’istruttoria, se provata la violenza, ai sensi dell’art. 473bis 46 c.p.c. il Giudice adotta:  provvedimenti a tutela della vittima della violenza  provvedimenti a tutela dei minori – il pregiudizio  </vt:lpstr>
      <vt:lpstr>Violenza - provvedimenti su responsabilità genitoriale  </vt:lpstr>
      <vt:lpstr>Coordinamento tra uffici</vt:lpstr>
      <vt:lpstr>Provvedimenti sulla responsabilità genitoriale in presenza di violenza </vt:lpstr>
    </vt:vector>
  </TitlesOfParts>
  <Company>Ministero della Giustizia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Violenza di genere e domestica</dc:title>
  <dc:creator>Sebastiana Maria Nina Ciardo</dc:creator>
  <cp:lastModifiedBy>Rachele Monfredi</cp:lastModifiedBy>
  <cp:revision>205</cp:revision>
  <dcterms:created xsi:type="dcterms:W3CDTF">2022-10-21T14:27:47Z</dcterms:created>
  <dcterms:modified xsi:type="dcterms:W3CDTF">2026-04-12T17:02:25Z</dcterms:modified>
</cp:coreProperties>
</file>