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323" r:id="rId4"/>
    <p:sldId id="324" r:id="rId5"/>
    <p:sldId id="325" r:id="rId6"/>
    <p:sldId id="327" r:id="rId7"/>
    <p:sldId id="326" r:id="rId8"/>
    <p:sldId id="317" r:id="rId9"/>
    <p:sldId id="318" r:id="rId10"/>
    <p:sldId id="319" r:id="rId11"/>
    <p:sldId id="320" r:id="rId12"/>
    <p:sldId id="321" r:id="rId13"/>
    <p:sldId id="32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9" autoAdjust="0"/>
    <p:restoredTop sz="94660"/>
  </p:normalViewPr>
  <p:slideViewPr>
    <p:cSldViewPr>
      <p:cViewPr varScale="1">
        <p:scale>
          <a:sx n="89" d="100"/>
          <a:sy n="89" d="100"/>
        </p:scale>
        <p:origin x="-108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832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0FCF6-648E-4EB2-9057-93AE81082CF1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AAFD9-CED9-4962-B5D7-9E0E0C7D79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240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315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289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289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289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315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315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315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</a:t>
            </a:r>
            <a:r>
              <a:rPr lang="it-IT" baseline="0" dirty="0" smtClean="0"/>
              <a:t>enere </a:t>
            </a:r>
            <a:r>
              <a:rPr lang="it-IT" baseline="0" dirty="0" smtClean="0"/>
              <a:t>conto del «tempo sistema» </a:t>
            </a:r>
            <a:r>
              <a:rPr lang="it-IT" baseline="0" dirty="0" smtClean="0"/>
              <a:t>o solo </a:t>
            </a:r>
            <a:r>
              <a:rPr lang="it-IT" baseline="0" dirty="0" smtClean="0"/>
              <a:t>del «tempo individuale</a:t>
            </a:r>
            <a:r>
              <a:rPr lang="it-IT" baseline="0" dirty="0" smtClean="0"/>
              <a:t>» 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315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315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289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289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AAFD9-CED9-4962-B5D7-9E0E0C7D795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289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81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80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458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617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158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44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21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362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14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88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4684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31278-E5AE-4F67-BEF7-21384BD4F495}" type="datetimeFigureOut">
              <a:rPr lang="it-IT" smtClean="0"/>
              <a:t>01/12/2014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1573B-F617-44E2-A394-40F6F1A655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923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4624"/>
            <a:ext cx="7772400" cy="2736304"/>
          </a:xfrm>
        </p:spPr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002060"/>
                </a:solidFill>
              </a:rPr>
              <a:t>Verso il processo penale telematico</a:t>
            </a:r>
            <a:endParaRPr lang="it-IT" sz="2800" dirty="0">
              <a:solidFill>
                <a:srgbClr val="00206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r>
              <a:rPr lang="it-IT" dirty="0" smtClean="0">
                <a:solidFill>
                  <a:srgbClr val="002060"/>
                </a:solidFill>
              </a:rPr>
              <a:t>Seminario A.N.M.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Roma, 5 dicembre 2014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22313" y="2642989"/>
            <a:ext cx="7772400" cy="13620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PROPOSTE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701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Cooperazione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Fra i protagonisti</a:t>
            </a:r>
          </a:p>
          <a:p>
            <a:pPr marL="0" lvl="0" indent="0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A </a:t>
            </a:r>
            <a:r>
              <a:rPr lang="it-IT" sz="2000" dirty="0">
                <a:solidFill>
                  <a:prstClr val="black"/>
                </a:solidFill>
              </a:rPr>
              <a:t>livello nazionale </a:t>
            </a:r>
            <a:r>
              <a:rPr lang="it-IT" sz="2000" dirty="0" smtClean="0">
                <a:solidFill>
                  <a:prstClr val="black"/>
                </a:solidFill>
              </a:rPr>
              <a:t>fra Ministero</a:t>
            </a:r>
            <a:r>
              <a:rPr lang="it-IT" sz="2000" dirty="0">
                <a:solidFill>
                  <a:prstClr val="black"/>
                </a:solidFill>
              </a:rPr>
              <a:t>, </a:t>
            </a:r>
            <a:r>
              <a:rPr lang="it-IT" sz="2000" dirty="0" smtClean="0">
                <a:solidFill>
                  <a:prstClr val="black"/>
                </a:solidFill>
              </a:rPr>
              <a:t>C.S.M., S.S.M.</a:t>
            </a:r>
          </a:p>
          <a:p>
            <a:pPr marL="0" lvl="0" indent="0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A </a:t>
            </a:r>
            <a:r>
              <a:rPr lang="it-IT" sz="2000" dirty="0">
                <a:solidFill>
                  <a:prstClr val="black"/>
                </a:solidFill>
              </a:rPr>
              <a:t>livello distrettuale </a:t>
            </a:r>
            <a:r>
              <a:rPr lang="it-IT" sz="2000" dirty="0" smtClean="0">
                <a:solidFill>
                  <a:prstClr val="black"/>
                </a:solidFill>
              </a:rPr>
              <a:t>fra Capi degli Uffici giudiziari, Dirigenti amministrativi, C.I.S.I.A., RID</a:t>
            </a:r>
          </a:p>
          <a:p>
            <a:pPr marL="0" lvl="0" indent="0" algn="ctr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Fra gli applicativi</a:t>
            </a:r>
          </a:p>
          <a:p>
            <a:pPr marL="0" lvl="0" indent="0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Recupero </a:t>
            </a:r>
            <a:r>
              <a:rPr lang="it-IT" sz="2000" dirty="0">
                <a:solidFill>
                  <a:prstClr val="black"/>
                </a:solidFill>
              </a:rPr>
              <a:t>e riutilizzo dei dati </a:t>
            </a:r>
            <a:r>
              <a:rPr lang="it-IT" sz="2000" dirty="0" smtClean="0">
                <a:solidFill>
                  <a:prstClr val="black"/>
                </a:solidFill>
              </a:rPr>
              <a:t>inseriti fra i vari applicativi</a:t>
            </a:r>
          </a:p>
          <a:p>
            <a:pPr marL="0" lvl="0" indent="0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Recupero dei dati già esistenti in caso di migrazione ad un nuovo applicativo</a:t>
            </a:r>
          </a:p>
          <a:p>
            <a:pPr marL="0" lvl="0" indent="0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Recupero integrale dei dati in caso di trasmissione degli atti ad altro Ufficio</a:t>
            </a:r>
          </a:p>
          <a:p>
            <a:pPr marL="0" lvl="0" indent="0" algn="ctr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Fra gli utenti</a:t>
            </a:r>
            <a:endParaRPr lang="it-IT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Nella R.U.G. per </a:t>
            </a:r>
            <a:r>
              <a:rPr lang="it-IT" sz="2000" dirty="0">
                <a:solidFill>
                  <a:prstClr val="black"/>
                </a:solidFill>
              </a:rPr>
              <a:t>le basi dati distrettuali, </a:t>
            </a:r>
            <a:r>
              <a:rPr lang="it-IT" sz="2000" dirty="0" smtClean="0">
                <a:solidFill>
                  <a:prstClr val="black"/>
                </a:solidFill>
              </a:rPr>
              <a:t>su Internet per </a:t>
            </a:r>
            <a:r>
              <a:rPr lang="it-IT" sz="2000" dirty="0">
                <a:solidFill>
                  <a:prstClr val="black"/>
                </a:solidFill>
              </a:rPr>
              <a:t>gli </a:t>
            </a:r>
            <a:r>
              <a:rPr lang="it-IT" sz="2000" dirty="0" smtClean="0">
                <a:solidFill>
                  <a:prstClr val="black"/>
                </a:solidFill>
              </a:rPr>
              <a:t>Avvocati dallo studio, </a:t>
            </a:r>
            <a:r>
              <a:rPr lang="it-IT" sz="2000" dirty="0" smtClean="0">
                <a:solidFill>
                  <a:prstClr val="black"/>
                </a:solidFill>
              </a:rPr>
              <a:t>per</a:t>
            </a:r>
            <a:r>
              <a:rPr lang="it-IT" sz="2000" dirty="0" smtClean="0">
                <a:solidFill>
                  <a:prstClr val="black"/>
                </a:solidFill>
              </a:rPr>
              <a:t> </a:t>
            </a:r>
            <a:r>
              <a:rPr lang="it-IT" sz="2000" dirty="0">
                <a:solidFill>
                  <a:prstClr val="black"/>
                </a:solidFill>
              </a:rPr>
              <a:t>i Magistrati </a:t>
            </a:r>
            <a:r>
              <a:rPr lang="it-IT" sz="2000" dirty="0" smtClean="0">
                <a:solidFill>
                  <a:prstClr val="black"/>
                </a:solidFill>
              </a:rPr>
              <a:t>(telelavoro</a:t>
            </a:r>
            <a:r>
              <a:rPr lang="it-IT" sz="2000" dirty="0">
                <a:solidFill>
                  <a:prstClr val="black"/>
                </a:solidFill>
              </a:rPr>
              <a:t>, </a:t>
            </a:r>
            <a:r>
              <a:rPr lang="it-IT" sz="2000" dirty="0" smtClean="0">
                <a:solidFill>
                  <a:prstClr val="black"/>
                </a:solidFill>
              </a:rPr>
              <a:t>carcere</a:t>
            </a:r>
            <a:r>
              <a:rPr lang="it-IT" sz="2000" dirty="0">
                <a:solidFill>
                  <a:prstClr val="black"/>
                </a:solidFill>
              </a:rPr>
              <a:t>, </a:t>
            </a:r>
            <a:r>
              <a:rPr lang="it-IT" sz="2000" dirty="0" smtClean="0">
                <a:solidFill>
                  <a:prstClr val="black"/>
                </a:solidFill>
              </a:rPr>
              <a:t>trasferte)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835696" y="5733256"/>
            <a:ext cx="5688632" cy="5715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>
                <a:solidFill>
                  <a:srgbClr val="FF0000"/>
                </a:solidFill>
              </a:rPr>
              <a:t>Necessità di una banda </a:t>
            </a:r>
            <a:r>
              <a:rPr lang="it-IT" sz="2400" dirty="0" smtClean="0">
                <a:solidFill>
                  <a:srgbClr val="FF0000"/>
                </a:solidFill>
              </a:rPr>
              <a:t>adeguata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5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Applicazione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104456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it-IT" dirty="0" smtClean="0">
                <a:solidFill>
                  <a:prstClr val="black"/>
                </a:solidFill>
              </a:rPr>
              <a:t>L’utente verifica che ha già fatto parte del suo </a:t>
            </a:r>
            <a:r>
              <a:rPr lang="it-IT" dirty="0">
                <a:solidFill>
                  <a:prstClr val="black"/>
                </a:solidFill>
              </a:rPr>
              <a:t>lavoro se </a:t>
            </a:r>
            <a:r>
              <a:rPr lang="it-IT" dirty="0" smtClean="0">
                <a:solidFill>
                  <a:prstClr val="black"/>
                </a:solidFill>
              </a:rPr>
              <a:t>utilizza </a:t>
            </a:r>
            <a:r>
              <a:rPr lang="it-IT" dirty="0">
                <a:solidFill>
                  <a:prstClr val="black"/>
                </a:solidFill>
              </a:rPr>
              <a:t>gli </a:t>
            </a:r>
            <a:r>
              <a:rPr lang="it-IT" dirty="0" smtClean="0">
                <a:solidFill>
                  <a:prstClr val="black"/>
                </a:solidFill>
              </a:rPr>
              <a:t>applicativi correttamente </a:t>
            </a:r>
            <a:r>
              <a:rPr lang="it-IT" dirty="0">
                <a:solidFill>
                  <a:prstClr val="black"/>
                </a:solidFill>
              </a:rPr>
              <a:t>in tutte le loro </a:t>
            </a:r>
            <a:r>
              <a:rPr lang="it-IT" dirty="0" smtClean="0">
                <a:solidFill>
                  <a:prstClr val="black"/>
                </a:solidFill>
              </a:rPr>
              <a:t>potenzialità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it-IT" dirty="0" smtClean="0">
                <a:solidFill>
                  <a:prstClr val="black"/>
                </a:solidFill>
              </a:rPr>
              <a:t>L’Ufficio giudiziario è governato sulla base di dati di qualità (attuali e significativi)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it-IT" dirty="0" smtClean="0">
                <a:solidFill>
                  <a:prstClr val="black"/>
                </a:solidFill>
              </a:rPr>
              <a:t>Gli Uffici giudiziari sono organizzati sulla base di dati di qualità ed uniformi</a:t>
            </a:r>
          </a:p>
        </p:txBody>
      </p:sp>
    </p:spTree>
    <p:extLst>
      <p:ext uri="{BB962C8B-B14F-4D97-AF65-F5344CB8AC3E}">
        <p14:creationId xmlns:p14="http://schemas.microsoft.com/office/powerpoint/2010/main" val="58655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Chi e come «finalizza il gioco»?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03244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it-IT" sz="3600" dirty="0" smtClean="0">
                <a:solidFill>
                  <a:prstClr val="black"/>
                </a:solidFill>
              </a:rPr>
              <a:t>Chi ha la Leadership del cambiamento?</a:t>
            </a:r>
          </a:p>
          <a:p>
            <a:pPr marL="0" lvl="0" indent="0" algn="just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Ci sarà un comitato guida o tavolo tecnico?</a:t>
            </a:r>
          </a:p>
          <a:p>
            <a:pPr marL="0" lvl="0" indent="0" algn="just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Sarà possibile individuare con chiarezza chi ha la responsabilità di realizzare il Processo Penale Telematico?</a:t>
            </a:r>
          </a:p>
          <a:p>
            <a:pPr marL="0" lvl="0" indent="0" algn="just">
              <a:buNone/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it-IT" sz="3600" dirty="0" smtClean="0">
                <a:solidFill>
                  <a:prstClr val="black"/>
                </a:solidFill>
              </a:rPr>
              <a:t>Documentale </a:t>
            </a:r>
            <a:r>
              <a:rPr lang="it-IT" sz="3600" dirty="0">
                <a:solidFill>
                  <a:prstClr val="black"/>
                </a:solidFill>
              </a:rPr>
              <a:t>o </a:t>
            </a:r>
            <a:r>
              <a:rPr lang="it-IT" sz="3600" dirty="0" err="1">
                <a:solidFill>
                  <a:prstClr val="black"/>
                </a:solidFill>
              </a:rPr>
              <a:t>Repository</a:t>
            </a:r>
            <a:r>
              <a:rPr lang="it-IT" sz="3600" dirty="0" smtClean="0">
                <a:solidFill>
                  <a:prstClr val="black"/>
                </a:solidFill>
              </a:rPr>
              <a:t>?</a:t>
            </a:r>
            <a:endParaRPr lang="it-IT" sz="20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Il cardine del Processo Penale Telematico sarà il gestore documentale abbinato ad un registro per le diverse funzioni</a:t>
            </a:r>
          </a:p>
          <a:p>
            <a:pPr marL="0" lvl="0" indent="0" algn="ctr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oppure</a:t>
            </a:r>
          </a:p>
          <a:p>
            <a:pPr marL="0" lvl="0" indent="0" algn="just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un unico applicativo come la Consolle del PCT, che alimenta il </a:t>
            </a:r>
            <a:r>
              <a:rPr lang="it-IT" sz="2000" dirty="0" err="1" smtClean="0">
                <a:solidFill>
                  <a:prstClr val="black"/>
                </a:solidFill>
              </a:rPr>
              <a:t>repository</a:t>
            </a:r>
            <a:r>
              <a:rPr lang="it-IT" sz="2000" dirty="0" smtClean="0">
                <a:solidFill>
                  <a:prstClr val="black"/>
                </a:solidFill>
              </a:rPr>
              <a:t> di atti nativi digitali?</a:t>
            </a:r>
            <a:endParaRPr lang="it-IT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5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5 dicembre 2014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032448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it-IT" sz="2400" dirty="0" smtClean="0">
                <a:solidFill>
                  <a:prstClr val="black"/>
                </a:solidFill>
              </a:rPr>
              <a:t>Discuteremo di questi argomenti per elaborare un breve documento di sintesi che presenti ai Colleghi quello che sarà il Processo Penale Telematico</a:t>
            </a:r>
          </a:p>
          <a:p>
            <a:pPr marL="0" lvl="0" indent="0" algn="ctr">
              <a:buNone/>
            </a:pPr>
            <a:endParaRPr lang="it-IT" sz="2400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it-IT" sz="2400" dirty="0" smtClean="0">
                <a:solidFill>
                  <a:prstClr val="black"/>
                </a:solidFill>
              </a:rPr>
              <a:t>Chiederemo al Ministero, al Consiglio Superiore della Magistratura ed alla Scuola Superiore della Magistratura di accompagnarci nella realizzazione di questo progetto</a:t>
            </a:r>
          </a:p>
          <a:p>
            <a:pPr marL="0" lvl="0" indent="0" algn="ctr">
              <a:buNone/>
            </a:pPr>
            <a:endParaRPr lang="it-IT" sz="24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it-IT" sz="240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</a:t>
            </a:r>
            <a:r>
              <a:rPr lang="it-IT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modo di lavorare più comodo e vantaggioso per tutti</a:t>
            </a:r>
          </a:p>
        </p:txBody>
      </p:sp>
    </p:spTree>
    <p:extLst>
      <p:ext uri="{BB962C8B-B14F-4D97-AF65-F5344CB8AC3E}">
        <p14:creationId xmlns:p14="http://schemas.microsoft.com/office/powerpoint/2010/main" val="206327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Undici </a:t>
            </a:r>
            <a:r>
              <a:rPr lang="it-IT" smtClean="0"/>
              <a:t>parole vincenti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800" dirty="0" smtClean="0"/>
              <a:t>Complessità</a:t>
            </a:r>
          </a:p>
          <a:p>
            <a:pPr marL="0" lvl="0" indent="0" algn="ctr">
              <a:buNone/>
            </a:pPr>
            <a:endParaRPr lang="it-IT" sz="2800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it-IT" sz="2800" dirty="0" smtClean="0">
                <a:solidFill>
                  <a:prstClr val="black"/>
                </a:solidFill>
              </a:rPr>
              <a:t>Continuità</a:t>
            </a:r>
            <a:r>
              <a:rPr lang="it-IT" sz="2800" dirty="0">
                <a:solidFill>
                  <a:prstClr val="black"/>
                </a:solidFill>
              </a:rPr>
              <a:t>	</a:t>
            </a:r>
            <a:r>
              <a:rPr lang="it-IT" sz="2800" dirty="0" smtClean="0">
                <a:solidFill>
                  <a:prstClr val="black"/>
                </a:solidFill>
              </a:rPr>
              <a:t>Semplicità</a:t>
            </a:r>
            <a:r>
              <a:rPr lang="it-IT" sz="2800" dirty="0">
                <a:solidFill>
                  <a:prstClr val="black"/>
                </a:solidFill>
              </a:rPr>
              <a:t>	</a:t>
            </a:r>
            <a:r>
              <a:rPr lang="it-IT" sz="2800" dirty="0" smtClean="0">
                <a:solidFill>
                  <a:prstClr val="black"/>
                </a:solidFill>
              </a:rPr>
              <a:t>Velocità    Sicurezza</a:t>
            </a:r>
          </a:p>
          <a:p>
            <a:pPr marL="0" lvl="0" indent="0" algn="ctr">
              <a:buNone/>
            </a:pPr>
            <a:endParaRPr lang="it-IT" sz="2800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it-IT" sz="2800" dirty="0" smtClean="0">
                <a:solidFill>
                  <a:prstClr val="black"/>
                </a:solidFill>
              </a:rPr>
              <a:t>Informazione Formazione</a:t>
            </a:r>
            <a:r>
              <a:rPr lang="it-IT" sz="2800" dirty="0">
                <a:solidFill>
                  <a:prstClr val="black"/>
                </a:solidFill>
              </a:rPr>
              <a:t> </a:t>
            </a:r>
            <a:r>
              <a:rPr lang="it-IT" sz="2800" dirty="0" smtClean="0">
                <a:solidFill>
                  <a:prstClr val="black"/>
                </a:solidFill>
              </a:rPr>
              <a:t>Cooperazione Applicazione</a:t>
            </a:r>
          </a:p>
          <a:p>
            <a:pPr marL="0" lvl="0" indent="0" algn="ctr">
              <a:buNone/>
            </a:pPr>
            <a:endParaRPr lang="it-IT" sz="28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it-IT" sz="2800" dirty="0" smtClean="0">
                <a:solidFill>
                  <a:prstClr val="black"/>
                </a:solidFill>
              </a:rPr>
              <a:t>Documentale		 Leadership</a:t>
            </a:r>
            <a:endParaRPr lang="it-IT" sz="2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it-IT" sz="2800" dirty="0" smtClean="0">
                <a:solidFill>
                  <a:prstClr val="black"/>
                </a:solidFill>
              </a:rPr>
              <a:t> 	     o </a:t>
            </a:r>
            <a:r>
              <a:rPr lang="it-IT" sz="2800" dirty="0" err="1" smtClean="0">
                <a:solidFill>
                  <a:prstClr val="black"/>
                </a:solidFill>
              </a:rPr>
              <a:t>Repository</a:t>
            </a:r>
            <a:r>
              <a:rPr lang="it-IT" sz="2800" dirty="0" smtClean="0">
                <a:solidFill>
                  <a:prstClr val="black"/>
                </a:solidFill>
              </a:rPr>
              <a:t>? </a:t>
            </a:r>
            <a:endParaRPr lang="it-IT" sz="2800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endParaRPr lang="it-IT" sz="2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31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Complessità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05925"/>
            <a:ext cx="8229600" cy="411451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it-IT" sz="2000" dirty="0" smtClean="0"/>
              <a:t>Il procedimento/penale di cognizione varia da 1 a 6 fasi, ha 8 tipi di giudicanti, la fase cautelare ha tre gradi (circondario, distretto, Cassazione), quella di esecuzione tre tipi di giudicanti (su base circondariale e distrettuale).</a:t>
            </a:r>
          </a:p>
          <a:p>
            <a:pPr marL="0" lvl="0" indent="0">
              <a:buNone/>
            </a:pPr>
            <a:r>
              <a:rPr lang="it-IT" sz="2000" dirty="0" smtClean="0"/>
              <a:t>Coinvolge varie Forze di P.G., l’Amministrazione penitenziaria, l’Agenzia delle Entrate e numerosi altri Enti pubblici.</a:t>
            </a:r>
          </a:p>
          <a:p>
            <a:pPr marL="0" lvl="0" indent="0">
              <a:buNone/>
            </a:pPr>
            <a:r>
              <a:rPr lang="it-IT" sz="2000" dirty="0" smtClean="0"/>
              <a:t>Tutto parte dalla Procura e ci sono sempre molti oneri per gli Uffici giudiziari.</a:t>
            </a:r>
          </a:p>
          <a:p>
            <a:pPr marL="0" lvl="0" indent="0">
              <a:buNone/>
            </a:pPr>
            <a:r>
              <a:rPr lang="it-IT" sz="2000" dirty="0" smtClean="0"/>
              <a:t>I dati vanno inseriti con grande cura sin dall’inizio per essere utili in seguito.</a:t>
            </a:r>
          </a:p>
          <a:p>
            <a:pPr marL="0" lvl="0" indent="0">
              <a:buNone/>
            </a:pPr>
            <a:r>
              <a:rPr lang="it-IT" sz="2000" dirty="0" smtClean="0"/>
              <a:t>Si richiede al PPT di gestire il Carico Pendente Nazionale, il Certificato Penale, la Posizione giuridica, i corpi di reato e l’Anagrafe dei beni confiscati, il Foglio notizie: tutto anche «al di là» dalla pendenza di un processo.</a:t>
            </a:r>
          </a:p>
          <a:p>
            <a:pPr marL="0" lvl="0" indent="0">
              <a:buNone/>
            </a:pPr>
            <a:r>
              <a:rPr lang="it-IT" sz="2000" dirty="0" smtClean="0"/>
              <a:t>Necessità di segretezza su procedimenti, atti, parti di atto e, comunque, sempre di riservatezza per il tipo di dati trattati.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67544" y="5877272"/>
            <a:ext cx="8229600" cy="6480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dirty="0" smtClean="0">
                <a:solidFill>
                  <a:srgbClr val="FF0000"/>
                </a:solidFill>
              </a:rPr>
              <a:t>Una buona analisi serve ad evitare duplicazioni, «cose» inutili, costi inutili 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44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Continuità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7010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600" dirty="0">
                <a:solidFill>
                  <a:prstClr val="black"/>
                </a:solidFill>
              </a:rPr>
              <a:t>N</a:t>
            </a:r>
            <a:r>
              <a:rPr lang="it-IT" sz="3600" dirty="0" smtClean="0">
                <a:solidFill>
                  <a:prstClr val="black"/>
                </a:solidFill>
              </a:rPr>
              <a:t>ello </a:t>
            </a:r>
            <a:r>
              <a:rPr lang="it-IT" sz="3600" dirty="0">
                <a:solidFill>
                  <a:prstClr val="black"/>
                </a:solidFill>
              </a:rPr>
              <a:t>sviluppo del progetto </a:t>
            </a:r>
            <a:r>
              <a:rPr lang="it-IT" sz="3600" dirty="0" smtClean="0">
                <a:solidFill>
                  <a:prstClr val="black"/>
                </a:solidFill>
              </a:rPr>
              <a:t>complessivo</a:t>
            </a:r>
          </a:p>
          <a:p>
            <a:pPr marL="0" indent="0" algn="ctr">
              <a:buNone/>
            </a:pPr>
            <a:r>
              <a:rPr lang="it-IT" sz="3600" dirty="0" smtClean="0">
                <a:solidFill>
                  <a:prstClr val="black"/>
                </a:solidFill>
              </a:rPr>
              <a:t>Nello </a:t>
            </a:r>
            <a:r>
              <a:rPr lang="it-IT" sz="3600" dirty="0">
                <a:solidFill>
                  <a:prstClr val="black"/>
                </a:solidFill>
              </a:rPr>
              <a:t>sviluppo degli </a:t>
            </a:r>
            <a:r>
              <a:rPr lang="it-IT" sz="3600" dirty="0" smtClean="0">
                <a:solidFill>
                  <a:prstClr val="black"/>
                </a:solidFill>
              </a:rPr>
              <a:t>applicativi</a:t>
            </a:r>
          </a:p>
          <a:p>
            <a:pPr marL="0" indent="0" algn="ctr">
              <a:buNone/>
            </a:pPr>
            <a:r>
              <a:rPr lang="it-IT" sz="3600" dirty="0" smtClean="0">
                <a:solidFill>
                  <a:prstClr val="black"/>
                </a:solidFill>
              </a:rPr>
              <a:t>Nell’adeguamento alle novità normative</a:t>
            </a:r>
          </a:p>
          <a:p>
            <a:pPr marL="0" indent="0" algn="ctr">
              <a:buNone/>
            </a:pPr>
            <a:r>
              <a:rPr lang="it-IT" sz="3600" dirty="0" smtClean="0">
                <a:solidFill>
                  <a:prstClr val="black"/>
                </a:solidFill>
              </a:rPr>
              <a:t>Nel </a:t>
            </a:r>
            <a:r>
              <a:rPr lang="it-IT" sz="3600" dirty="0">
                <a:solidFill>
                  <a:prstClr val="black"/>
                </a:solidFill>
              </a:rPr>
              <a:t>funzionamento degli </a:t>
            </a:r>
            <a:r>
              <a:rPr lang="it-IT" sz="3600" dirty="0" smtClean="0">
                <a:solidFill>
                  <a:prstClr val="black"/>
                </a:solidFill>
              </a:rPr>
              <a:t>applicativi</a:t>
            </a:r>
            <a:endParaRPr lang="it-IT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44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Semplicità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prstClr val="black"/>
                </a:solidFill>
              </a:rPr>
              <a:t>Gli applicativi devono risultare facili da usare per </a:t>
            </a:r>
            <a:r>
              <a:rPr lang="it-IT" sz="2400" dirty="0">
                <a:solidFill>
                  <a:prstClr val="black"/>
                </a:solidFill>
              </a:rPr>
              <a:t>tutti gli utenti: Magistrati, </a:t>
            </a:r>
            <a:r>
              <a:rPr lang="it-IT" sz="2400" dirty="0" smtClean="0">
                <a:solidFill>
                  <a:prstClr val="black"/>
                </a:solidFill>
              </a:rPr>
              <a:t>Personale giudiziario, Difensori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prstClr val="black"/>
                </a:solidFill>
              </a:rPr>
              <a:t>Va pensato un Kit di «</a:t>
            </a:r>
            <a:r>
              <a:rPr lang="it-IT" sz="2400" dirty="0" err="1" smtClean="0">
                <a:solidFill>
                  <a:prstClr val="black"/>
                </a:solidFill>
              </a:rPr>
              <a:t>tools</a:t>
            </a:r>
            <a:r>
              <a:rPr lang="it-IT" sz="2400" dirty="0" smtClean="0">
                <a:solidFill>
                  <a:prstClr val="black"/>
                </a:solidFill>
              </a:rPr>
              <a:t>» per ciascun tipo di utente, per uffici che svolgono funzioni analoghe, </a:t>
            </a:r>
            <a:r>
              <a:rPr lang="it-IT" sz="2400" dirty="0">
                <a:solidFill>
                  <a:prstClr val="black"/>
                </a:solidFill>
              </a:rPr>
              <a:t>per </a:t>
            </a:r>
            <a:r>
              <a:rPr lang="it-IT" sz="2400" dirty="0" smtClean="0">
                <a:solidFill>
                  <a:prstClr val="black"/>
                </a:solidFill>
              </a:rPr>
              <a:t>le funzioni di livello distrettuale, per i C.I.S.I.A., </a:t>
            </a:r>
            <a:r>
              <a:rPr lang="it-IT" sz="2400" dirty="0">
                <a:solidFill>
                  <a:prstClr val="black"/>
                </a:solidFill>
              </a:rPr>
              <a:t>etc</a:t>
            </a:r>
            <a:r>
              <a:rPr lang="it-IT" sz="2400" dirty="0" smtClean="0">
                <a:solidFill>
                  <a:prstClr val="black"/>
                </a:solidFill>
              </a:rPr>
              <a:t>. (</a:t>
            </a:r>
            <a:r>
              <a:rPr lang="it-IT" sz="2400" dirty="0">
                <a:solidFill>
                  <a:prstClr val="black"/>
                </a:solidFill>
              </a:rPr>
              <a:t>a</a:t>
            </a:r>
            <a:r>
              <a:rPr lang="it-IT" sz="2400" dirty="0" smtClean="0">
                <a:solidFill>
                  <a:prstClr val="black"/>
                </a:solidFill>
              </a:rPr>
              <a:t>d es. un pacchetto </a:t>
            </a:r>
            <a:r>
              <a:rPr lang="it-IT" sz="2400" dirty="0">
                <a:solidFill>
                  <a:prstClr val="black"/>
                </a:solidFill>
              </a:rPr>
              <a:t>di </a:t>
            </a:r>
            <a:r>
              <a:rPr lang="it-IT" sz="2400" dirty="0" err="1" smtClean="0">
                <a:solidFill>
                  <a:prstClr val="black"/>
                </a:solidFill>
              </a:rPr>
              <a:t>query</a:t>
            </a:r>
            <a:r>
              <a:rPr lang="it-IT" sz="2400" dirty="0" smtClean="0">
                <a:solidFill>
                  <a:prstClr val="black"/>
                </a:solidFill>
              </a:rPr>
              <a:t> statistiche, di utilità gestionali come lo scadenziario, di modelli di atti, di variabili</a:t>
            </a:r>
            <a:r>
              <a:rPr lang="it-IT" sz="2400" dirty="0">
                <a:solidFill>
                  <a:prstClr val="black"/>
                </a:solidFill>
              </a:rPr>
              <a:t>, </a:t>
            </a:r>
            <a:r>
              <a:rPr lang="it-IT" sz="2400" dirty="0" smtClean="0">
                <a:solidFill>
                  <a:prstClr val="black"/>
                </a:solidFill>
              </a:rPr>
              <a:t>etc.)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prstClr val="black"/>
                </a:solidFill>
              </a:rPr>
              <a:t>I «</a:t>
            </a:r>
            <a:r>
              <a:rPr lang="it-IT" sz="2400" dirty="0" err="1" smtClean="0">
                <a:solidFill>
                  <a:prstClr val="black"/>
                </a:solidFill>
              </a:rPr>
              <a:t>tools</a:t>
            </a:r>
            <a:r>
              <a:rPr lang="it-IT" sz="2400" dirty="0" smtClean="0">
                <a:solidFill>
                  <a:prstClr val="black"/>
                </a:solidFill>
              </a:rPr>
              <a:t>» devono essere flessibili ovvero modificabili dall’utente </a:t>
            </a:r>
            <a:r>
              <a:rPr lang="it-IT" sz="2400" dirty="0">
                <a:solidFill>
                  <a:prstClr val="black"/>
                </a:solidFill>
              </a:rPr>
              <a:t>non </a:t>
            </a:r>
            <a:r>
              <a:rPr lang="it-IT" sz="2400" dirty="0" smtClean="0">
                <a:solidFill>
                  <a:prstClr val="black"/>
                </a:solidFill>
              </a:rPr>
              <a:t>dall’assistenza</a:t>
            </a:r>
          </a:p>
          <a:p>
            <a:pPr marL="0" indent="0" algn="ctr">
              <a:buNone/>
            </a:pPr>
            <a:r>
              <a:rPr lang="it-IT" dirty="0" smtClean="0">
                <a:solidFill>
                  <a:prstClr val="black"/>
                </a:solidFill>
              </a:rPr>
              <a:t>Più </a:t>
            </a:r>
            <a:r>
              <a:rPr lang="it-IT" dirty="0">
                <a:solidFill>
                  <a:prstClr val="black"/>
                </a:solidFill>
              </a:rPr>
              <a:t>lo strumento è </a:t>
            </a:r>
            <a:r>
              <a:rPr lang="it-IT" dirty="0" smtClean="0">
                <a:solidFill>
                  <a:prstClr val="black"/>
                </a:solidFill>
              </a:rPr>
              <a:t>semplice, </a:t>
            </a:r>
            <a:r>
              <a:rPr lang="it-IT" dirty="0">
                <a:solidFill>
                  <a:prstClr val="black"/>
                </a:solidFill>
              </a:rPr>
              <a:t>più è </a:t>
            </a:r>
            <a:r>
              <a:rPr lang="it-IT" dirty="0" smtClean="0">
                <a:solidFill>
                  <a:prstClr val="black"/>
                </a:solidFill>
              </a:rPr>
              <a:t>utile</a:t>
            </a:r>
            <a:endParaRPr lang="it-IT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44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Velocità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it-IT" sz="4400" dirty="0" smtClean="0">
                <a:solidFill>
                  <a:prstClr val="black"/>
                </a:solidFill>
              </a:rPr>
              <a:t>Gli applicativi ci devono consentire di lavorare </a:t>
            </a:r>
            <a:r>
              <a:rPr lang="it-IT" sz="4400" dirty="0">
                <a:solidFill>
                  <a:prstClr val="black"/>
                </a:solidFill>
              </a:rPr>
              <a:t>meglio, ma anche in meno tempo di </a:t>
            </a:r>
            <a:r>
              <a:rPr lang="it-IT" sz="4400" dirty="0" smtClean="0">
                <a:solidFill>
                  <a:prstClr val="black"/>
                </a:solidFill>
              </a:rPr>
              <a:t>prima</a:t>
            </a:r>
          </a:p>
          <a:p>
            <a:pPr marL="0" lvl="0" indent="0" algn="ctr">
              <a:buNone/>
            </a:pPr>
            <a:r>
              <a:rPr lang="it-IT" sz="4400" dirty="0" smtClean="0">
                <a:solidFill>
                  <a:prstClr val="black"/>
                </a:solidFill>
              </a:rPr>
              <a:t>Devono essere aggiornati in tempo reale alle novità legislative</a:t>
            </a:r>
          </a:p>
          <a:p>
            <a:pPr marL="0" lvl="0" indent="0" algn="ctr">
              <a:buNone/>
            </a:pPr>
            <a:endParaRPr lang="it-IT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44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Sicurezza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536304"/>
            <a:ext cx="8229600" cy="2620888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it-IT" sz="4400" dirty="0" smtClean="0">
                <a:solidFill>
                  <a:prstClr val="black"/>
                </a:solidFill>
              </a:rPr>
              <a:t>Bisogna fare attenzione alla sicurezza dei dati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it-IT" sz="4400" dirty="0" smtClean="0">
                <a:solidFill>
                  <a:prstClr val="black"/>
                </a:solidFill>
              </a:rPr>
              <a:t>ed alla </a:t>
            </a:r>
            <a:r>
              <a:rPr lang="it-IT" sz="4400" dirty="0">
                <a:solidFill>
                  <a:prstClr val="black"/>
                </a:solidFill>
              </a:rPr>
              <a:t>salute degli </a:t>
            </a:r>
            <a:r>
              <a:rPr lang="it-IT" sz="4400" dirty="0" smtClean="0">
                <a:solidFill>
                  <a:prstClr val="black"/>
                </a:solidFill>
              </a:rPr>
              <a:t>utenti</a:t>
            </a:r>
          </a:p>
        </p:txBody>
      </p:sp>
    </p:spTree>
    <p:extLst>
      <p:ext uri="{BB962C8B-B14F-4D97-AF65-F5344CB8AC3E}">
        <p14:creationId xmlns:p14="http://schemas.microsoft.com/office/powerpoint/2010/main" val="347444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it-IT" sz="2800" dirty="0" smtClean="0">
                <a:solidFill>
                  <a:prstClr val="black"/>
                </a:solidFill>
              </a:rPr>
              <a:t>Il </a:t>
            </a:r>
            <a:r>
              <a:rPr lang="it-IT" sz="2800" dirty="0">
                <a:solidFill>
                  <a:prstClr val="black"/>
                </a:solidFill>
              </a:rPr>
              <a:t>Ministero </a:t>
            </a:r>
            <a:r>
              <a:rPr lang="it-IT" sz="2800" dirty="0" smtClean="0">
                <a:solidFill>
                  <a:prstClr val="black"/>
                </a:solidFill>
              </a:rPr>
              <a:t>dovrebbe tenere informati i vari protagonisti del sistema del cronoprogramma del progetto complessivo e di quello relativo ai singoli applicativi</a:t>
            </a:r>
          </a:p>
          <a:p>
            <a:pPr marL="0" lvl="0" indent="0" algn="just">
              <a:buNone/>
            </a:pPr>
            <a:r>
              <a:rPr lang="it-IT" sz="2800" dirty="0" smtClean="0">
                <a:solidFill>
                  <a:prstClr val="black"/>
                </a:solidFill>
              </a:rPr>
              <a:t>I protagonisti sono anzitutto le articolazioni distrettuali del progetto ovvero i C.I.S.I.A.</a:t>
            </a:r>
          </a:p>
          <a:p>
            <a:pPr marL="0" lvl="0" indent="0" algn="just">
              <a:buNone/>
            </a:pPr>
            <a:r>
              <a:rPr lang="it-IT" sz="2800" dirty="0" smtClean="0">
                <a:solidFill>
                  <a:prstClr val="black"/>
                </a:solidFill>
              </a:rPr>
              <a:t>e poi il C.S.M. ed i Capi degli Uffici giudiziari, coadiuvati dalla rete composta da S.T.O., RID e MAGRIF, i Dirigenti Amministrativi, ma anche la S.S.M. e la rete dei Formatori Decentrati, magistrati, personale giudiziario e avvocati</a:t>
            </a:r>
          </a:p>
        </p:txBody>
      </p:sp>
    </p:spTree>
    <p:extLst>
      <p:ext uri="{BB962C8B-B14F-4D97-AF65-F5344CB8AC3E}">
        <p14:creationId xmlns:p14="http://schemas.microsoft.com/office/powerpoint/2010/main" val="58655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Formazione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it-IT" dirty="0" smtClean="0">
                <a:solidFill>
                  <a:prstClr val="black"/>
                </a:solidFill>
              </a:rPr>
              <a:t>La formazione sugli </a:t>
            </a:r>
            <a:r>
              <a:rPr lang="it-IT" dirty="0" smtClean="0">
                <a:solidFill>
                  <a:prstClr val="black"/>
                </a:solidFill>
              </a:rPr>
              <a:t>applicativi va </a:t>
            </a:r>
            <a:r>
              <a:rPr lang="it-IT" dirty="0" smtClean="0">
                <a:solidFill>
                  <a:prstClr val="black"/>
                </a:solidFill>
              </a:rPr>
              <a:t>gestita</a:t>
            </a:r>
          </a:p>
          <a:p>
            <a:pPr marL="0" lvl="0" indent="0" algn="ctr">
              <a:buNone/>
            </a:pPr>
            <a:r>
              <a:rPr lang="it-IT" dirty="0" smtClean="0">
                <a:solidFill>
                  <a:prstClr val="black"/>
                </a:solidFill>
              </a:rPr>
              <a:t>dal Ministero con </a:t>
            </a:r>
            <a:r>
              <a:rPr lang="it-IT" dirty="0" smtClean="0">
                <a:solidFill>
                  <a:prstClr val="black"/>
                </a:solidFill>
              </a:rPr>
              <a:t>il C.S.M. e la S.S.M.</a:t>
            </a:r>
          </a:p>
          <a:p>
            <a:pPr marL="0" lvl="0" indent="0" algn="ctr">
              <a:buNone/>
            </a:pPr>
            <a:r>
              <a:rPr lang="it-IT" dirty="0" smtClean="0">
                <a:solidFill>
                  <a:prstClr val="black"/>
                </a:solidFill>
              </a:rPr>
              <a:t> e deve coinvolgere</a:t>
            </a:r>
          </a:p>
          <a:p>
            <a:pPr marL="0" lvl="0" indent="0" algn="ctr">
              <a:buNone/>
            </a:pPr>
            <a:r>
              <a:rPr lang="it-IT" dirty="0" smtClean="0">
                <a:solidFill>
                  <a:prstClr val="black"/>
                </a:solidFill>
              </a:rPr>
              <a:t>i C.I.S.I.A.</a:t>
            </a:r>
          </a:p>
          <a:p>
            <a:pPr marL="0" lvl="0" indent="0" algn="ctr">
              <a:buNone/>
            </a:pPr>
            <a:r>
              <a:rPr lang="it-IT" dirty="0" smtClean="0">
                <a:solidFill>
                  <a:prstClr val="black"/>
                </a:solidFill>
              </a:rPr>
              <a:t>i Capi degli Uffici giudiziari</a:t>
            </a:r>
          </a:p>
          <a:p>
            <a:pPr marL="0" lvl="0" indent="0" algn="ctr">
              <a:buNone/>
            </a:pPr>
            <a:r>
              <a:rPr lang="it-IT" dirty="0" smtClean="0">
                <a:solidFill>
                  <a:prstClr val="black"/>
                </a:solidFill>
              </a:rPr>
              <a:t>la rete S.T.O./RID/MAGRIF</a:t>
            </a:r>
          </a:p>
          <a:p>
            <a:pPr marL="0" lvl="0" indent="0" algn="ctr">
              <a:buNone/>
            </a:pPr>
            <a:r>
              <a:rPr lang="it-IT" dirty="0" smtClean="0">
                <a:solidFill>
                  <a:prstClr val="black"/>
                </a:solidFill>
              </a:rPr>
              <a:t>Magistrati, Personale giudiziario e Avvocati</a:t>
            </a:r>
          </a:p>
        </p:txBody>
      </p:sp>
    </p:spTree>
    <p:extLst>
      <p:ext uri="{BB962C8B-B14F-4D97-AF65-F5344CB8AC3E}">
        <p14:creationId xmlns:p14="http://schemas.microsoft.com/office/powerpoint/2010/main" val="58655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794</Words>
  <Application>Microsoft Office PowerPoint</Application>
  <PresentationFormat>Presentazione su schermo (4:3)</PresentationFormat>
  <Paragraphs>92</Paragraphs>
  <Slides>13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Verso il processo penale telematico</vt:lpstr>
      <vt:lpstr>Undici parole vincenti</vt:lpstr>
      <vt:lpstr>Complessità</vt:lpstr>
      <vt:lpstr>Continuità</vt:lpstr>
      <vt:lpstr>Semplicità</vt:lpstr>
      <vt:lpstr>Velocità</vt:lpstr>
      <vt:lpstr>Sicurezza</vt:lpstr>
      <vt:lpstr>Informazione</vt:lpstr>
      <vt:lpstr>Formazione</vt:lpstr>
      <vt:lpstr>Cooperazione</vt:lpstr>
      <vt:lpstr>Applicazione</vt:lpstr>
      <vt:lpstr>Chi e come «finalizza il gioco»?</vt:lpstr>
      <vt:lpstr>5 dicembre 2014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notifiche penali telematiche</dc:title>
  <dc:creator>Luigi Petrucci</dc:creator>
  <cp:lastModifiedBy>Luigi Petrucci</cp:lastModifiedBy>
  <cp:revision>87</cp:revision>
  <dcterms:created xsi:type="dcterms:W3CDTF">2014-11-22T18:31:17Z</dcterms:created>
  <dcterms:modified xsi:type="dcterms:W3CDTF">2014-12-01T08:02:30Z</dcterms:modified>
</cp:coreProperties>
</file>