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1806" r:id="rId2"/>
    <p:sldId id="1818" r:id="rId3"/>
    <p:sldId id="1819" r:id="rId4"/>
    <p:sldId id="1820" r:id="rId5"/>
    <p:sldId id="1821" r:id="rId6"/>
    <p:sldId id="1822" r:id="rId7"/>
    <p:sldId id="1823" r:id="rId8"/>
    <p:sldId id="1824" r:id="rId9"/>
    <p:sldId id="1826" r:id="rId10"/>
    <p:sldId id="1827" r:id="rId11"/>
    <p:sldId id="1828" r:id="rId12"/>
    <p:sldId id="1829" r:id="rId13"/>
    <p:sldId id="1830" r:id="rId14"/>
    <p:sldId id="1831" r:id="rId15"/>
    <p:sldId id="1832" r:id="rId16"/>
    <p:sldId id="1833" r:id="rId17"/>
    <p:sldId id="1834" r:id="rId18"/>
    <p:sldId id="1835" r:id="rId19"/>
    <p:sldId id="1836" r:id="rId20"/>
    <p:sldId id="1837" r:id="rId21"/>
    <p:sldId id="1838" r:id="rId22"/>
    <p:sldId id="1825" r:id="rId23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9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251" autoAdjust="0"/>
  </p:normalViewPr>
  <p:slideViewPr>
    <p:cSldViewPr>
      <p:cViewPr varScale="1">
        <p:scale>
          <a:sx n="60" d="100"/>
          <a:sy n="60" d="100"/>
        </p:scale>
        <p:origin x="168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fld id="{00908BB8-960E-4A2A-9ED9-3832D8E813CF}" type="slidenum">
              <a:rPr lang="en-GB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18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D846FA-FBBA-4B97-B195-C4995BF3155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C2968EB-D963-446C-A5E6-2813AB613EA8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23A18D4-2DA3-4A2C-A640-A8925A8C90F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269F54-5264-4AE6-9AEA-FB760F27FE6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743CEA8-C8F9-4B73-84C8-539222834151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E686B97-29CB-4A5A-B874-A9B10C82E0C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D6E93F3-BDEB-4DCE-B66E-1590D1330C6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9D6925-8710-416B-8F8B-6D2AFD49CDAD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5AC0EA-6EA7-418A-9BEF-85F64D3FF17E}" type="slidenum">
              <a:rPr lang="en-GB"/>
              <a:pPr/>
              <a:t>‹N›</a:t>
            </a:fld>
            <a:endParaRPr lang="en-GB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894872B-9365-4EF7-AA7A-69845B18C90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6309200-AFAD-4B8D-BF17-3B677C8D82A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9000">
              <a:schemeClr val="accent1">
                <a:lumMod val="60000"/>
                <a:lumOff val="40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333F5C60-0B83-4CDB-8AD7-15C9EF55C962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sldNum="0" hdr="0" ftr="0" dt="0"/>
  <p:txStyles>
    <p:titleStyle>
      <a:lvl1pPr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alibri" pitchFamily="32" charset="0"/>
        <a:defRPr sz="4400">
          <a:solidFill>
            <a:srgbClr val="FFFFFF"/>
          </a:solidFill>
          <a:latin typeface="Calibri" pitchFamily="32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101000"/>
        </a:lnSpc>
        <a:spcBef>
          <a:spcPts val="8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101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1000"/>
        </a:lnSpc>
        <a:spcBef>
          <a:spcPts val="6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1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1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101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101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101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101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3411" y="1087520"/>
            <a:ext cx="9140589" cy="1981440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600" b="1" i="1" kern="0" noProof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GESTORI DOCUMENTALI E PPT</a:t>
            </a:r>
            <a:endParaRPr kumimoji="0" lang="it-IT" sz="66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42936" y="3818024"/>
            <a:ext cx="6641432" cy="2369880"/>
          </a:xfrm>
          <a:prstGeom prst="rect">
            <a:avLst/>
          </a:prstGeom>
          <a:gradFill rotWithShape="1">
            <a:gsLst>
              <a:gs pos="0">
                <a:srgbClr val="44546A">
                  <a:tint val="93000"/>
                  <a:satMod val="150000"/>
                  <a:shade val="98000"/>
                  <a:lumMod val="102000"/>
                </a:srgbClr>
              </a:gs>
              <a:gs pos="50000">
                <a:srgbClr val="44546A">
                  <a:tint val="98000"/>
                  <a:satMod val="130000"/>
                  <a:shade val="90000"/>
                  <a:lumMod val="103000"/>
                </a:srgbClr>
              </a:gs>
              <a:gs pos="100000">
                <a:srgbClr val="44546A">
                  <a:shade val="63000"/>
                  <a:satMod val="120000"/>
                </a:srgbClr>
              </a:gs>
            </a:gsLst>
            <a:lin ang="5400000" scaled="0"/>
          </a:gra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1" u="none" strike="noStrike" kern="0" cap="none" spc="0" normalizeH="0" baseline="0" noProof="0" dirty="0" smtClean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Lucida Calligraphy" panose="03010101010101010101" pitchFamily="66" charset="0"/>
                <a:ea typeface="+mn-ea"/>
                <a:cs typeface="+mn-cs"/>
              </a:rPr>
              <a:t>DOMENICO TRUPPA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0" cap="none" spc="0" normalizeH="0" baseline="0" noProof="0" dirty="0" smtClean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ANM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ROMA, 5 DICEMBRE 2014</a:t>
            </a:r>
          </a:p>
        </p:txBody>
      </p:sp>
    </p:spTree>
    <p:extLst>
      <p:ext uri="{BB962C8B-B14F-4D97-AF65-F5344CB8AC3E}">
        <p14:creationId xmlns:p14="http://schemas.microsoft.com/office/powerpoint/2010/main" val="30280134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L’AVVENTO DI SICP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1438" y="1358766"/>
            <a:ext cx="8812450" cy="2862322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La fondamentale scelta ministeriale è stata quella di sostituire </a:t>
            </a:r>
            <a:r>
              <a:rPr lang="it-IT" sz="3600" dirty="0" err="1" smtClean="0">
                <a:solidFill>
                  <a:prstClr val="black"/>
                </a:solidFill>
                <a:latin typeface="Calibri"/>
                <a:cs typeface="+mn-cs"/>
              </a:rPr>
              <a:t>ReGe</a:t>
            </a: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 (sistema risalente alla fine degli anni ‘80) con un unico sistema per i principali registri informatici, il Sistema Informativo della Cognizione Penale, SICP.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51439" y="4365564"/>
            <a:ext cx="8812450" cy="2308324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Da una limitata diffusione (nel 2011 tre sedi circondariali - NA, PA, GE ed una distrettuale, FI), si è proceduto ora al dispiegamento nazionale.</a:t>
            </a:r>
            <a:endParaRPr lang="it-IT" sz="3600" b="1" dirty="0" smtClean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0578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MODALITA’ OPERATIVE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1440" y="1340768"/>
            <a:ext cx="8812450" cy="2308324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La circolare ministeriale che disciplina questa transizione prevede la sostituzione di n. 26 REGISTRI CARTACEI, grazie all’introduzione di SICP.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1441" y="3861048"/>
            <a:ext cx="8812450" cy="2862322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La circolare prevede anche ‘consolidamento e integrazione di SICP con gli altri registri informatizzati (Casellario, esecuzione penale, Banca Dati Misure di prevenzione, B.D. Misure cautelari), </a:t>
            </a:r>
            <a:r>
              <a:rPr lang="it-IT" sz="3600" b="1" u="sng" dirty="0" smtClean="0">
                <a:solidFill>
                  <a:prstClr val="black"/>
                </a:solidFill>
                <a:latin typeface="Calibri"/>
                <a:cs typeface="+mn-cs"/>
              </a:rPr>
              <a:t>nonché con i sistemi documentali</a:t>
            </a:r>
            <a:r>
              <a:rPr lang="it-IT" sz="3600" dirty="0">
                <a:solidFill>
                  <a:prstClr val="black"/>
                </a:solidFill>
                <a:latin typeface="Calibri"/>
                <a:cs typeface="+mn-cs"/>
              </a:rPr>
              <a:t>.</a:t>
            </a: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’.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5479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105464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6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DGISIA 2014</a:t>
            </a:r>
            <a:endParaRPr kumimoji="0" lang="it-IT" sz="66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1442" y="1342703"/>
            <a:ext cx="8812450" cy="1754326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Entro il primo semestre dell’anno 2014 veniva previsto il raggiungimento dei seguenti obiettivi di integrazione del SICP: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1442" y="3478356"/>
            <a:ext cx="8812450" cy="30469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- con la piattaforma documentale;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- con il sistema documentale di alimentazione delle notizie di reato, NDR2;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- con il servizio della piattaforma documentale per la firma digitale da remoto, supplemento di qualche funzionalità per il modulo di Atti e Documenti;</a:t>
            </a:r>
            <a:endParaRPr lang="it-IT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375259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LA SITUAZIONE ATTUALE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980123"/>
            <a:ext cx="8856984" cy="4401205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4000" dirty="0" smtClean="0">
                <a:solidFill>
                  <a:prstClr val="black"/>
                </a:solidFill>
                <a:latin typeface="Calibri"/>
                <a:cs typeface="+mn-cs"/>
              </a:rPr>
              <a:t>Se quanto sinora detto è vero, non può esservi dubbio sul fatto che </a:t>
            </a:r>
            <a:r>
              <a:rPr lang="it-IT" sz="4000" b="1" u="sng" dirty="0" smtClean="0">
                <a:solidFill>
                  <a:prstClr val="black"/>
                </a:solidFill>
                <a:latin typeface="Calibri"/>
                <a:cs typeface="+mn-cs"/>
              </a:rPr>
              <a:t>tutte le risorse e le energie disponibili e gestibili dal Ministero sono state profuse per la diffusione ed implementazione del SICP nonché per la formazione di personale di cancelleria e Magistrati.  </a:t>
            </a:r>
            <a:endParaRPr lang="it-IT" sz="4000" b="1" u="sng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92574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704680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42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I GESTORI DOCUMENTALI DOPO SICP</a:t>
            </a:r>
            <a:endParaRPr kumimoji="0" lang="it-IT" sz="42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1196752"/>
            <a:ext cx="8784977" cy="30469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Per tutti i gestori documentali sussiste la medesima problematica: </a:t>
            </a:r>
            <a:r>
              <a:rPr lang="it-IT" sz="3200" u="sng" dirty="0" smtClean="0">
                <a:solidFill>
                  <a:prstClr val="black"/>
                </a:solidFill>
                <a:latin typeface="Calibri"/>
                <a:cs typeface="+mn-cs"/>
              </a:rPr>
              <a:t>mancanza di una strategia </a:t>
            </a: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che abbia di mira la pianificazione ed esecuzione della interazione con i registri sia per la estrazione dati sia per la creazione di documenti al fine di realizzare una  gestione dinamica del fascicolo processuale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9511" y="4678685"/>
            <a:ext cx="8784977" cy="1846659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800" u="sng" dirty="0" smtClean="0">
                <a:solidFill>
                  <a:prstClr val="black"/>
                </a:solidFill>
                <a:latin typeface="Calibri"/>
                <a:cs typeface="+mn-cs"/>
              </a:rPr>
              <a:t>Il personale e il magistrati lavorano con due sistemi separati che hanno utilità diverse che non sono in comunicazione tra loro</a:t>
            </a:r>
            <a:endParaRPr lang="it-IT" sz="3800" u="sng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70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ippl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1294457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42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L’INTE(G)RAZIONE TRA REGISTRI E SISTEMI DOCUMENTALI</a:t>
            </a:r>
            <a:endParaRPr kumimoji="0" lang="it-IT" sz="42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7504" y="1484784"/>
            <a:ext cx="8928992" cy="661093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Non può che avvenire in quattro fasi: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247830"/>
            <a:ext cx="8928992" cy="449353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</a:pPr>
            <a:r>
              <a:rPr lang="it-IT" sz="2600" dirty="0" smtClean="0">
                <a:solidFill>
                  <a:prstClr val="black"/>
                </a:solidFill>
                <a:latin typeface="Calibri"/>
                <a:cs typeface="+mn-cs"/>
              </a:rPr>
              <a:t>Trasferimento della banca dati creata dai gestori documentali (TIAP, SIDIP, DIGIT, AURORA) in una </a:t>
            </a:r>
            <a:r>
              <a:rPr lang="it-IT" sz="2600" b="1" i="1" dirty="0" err="1" smtClean="0">
                <a:solidFill>
                  <a:prstClr val="black"/>
                </a:solidFill>
                <a:latin typeface="Calibri"/>
                <a:cs typeface="+mn-cs"/>
              </a:rPr>
              <a:t>repository</a:t>
            </a:r>
            <a:r>
              <a:rPr lang="it-IT" sz="2600" dirty="0" smtClean="0">
                <a:solidFill>
                  <a:prstClr val="black"/>
                </a:solidFill>
                <a:latin typeface="Calibri"/>
                <a:cs typeface="+mn-cs"/>
              </a:rPr>
              <a:t>; </a:t>
            </a:r>
          </a:p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</a:pPr>
            <a:r>
              <a:rPr lang="it-IT" sz="2600" dirty="0" smtClean="0">
                <a:solidFill>
                  <a:prstClr val="black"/>
                </a:solidFill>
                <a:latin typeface="Calibri"/>
                <a:cs typeface="+mn-cs"/>
              </a:rPr>
              <a:t>Creazione di un sistema di trasferimento dei dati in SICP (esportati dal gestore in modalità monodirezionale e letti da SICP);</a:t>
            </a:r>
          </a:p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</a:pPr>
            <a:r>
              <a:rPr lang="it-IT" sz="2600" dirty="0" smtClean="0">
                <a:solidFill>
                  <a:prstClr val="black"/>
                </a:solidFill>
                <a:latin typeface="Calibri"/>
                <a:cs typeface="+mn-cs"/>
              </a:rPr>
              <a:t>Creazione di una nuova maschera SICP o (meglio) lettura degli atti dalla Consolle per la lettura e la creazione di documenti;</a:t>
            </a:r>
          </a:p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</a:pPr>
            <a:r>
              <a:rPr lang="it-IT" sz="2600" dirty="0" smtClean="0">
                <a:solidFill>
                  <a:prstClr val="black"/>
                </a:solidFill>
                <a:latin typeface="Calibri"/>
                <a:cs typeface="+mn-cs"/>
              </a:rPr>
              <a:t>Definitivo abbandono del gestore documentale (come interfaccia autonomo) attingendo ai servizi della piattaforma documentale con migrazione dello storico.</a:t>
            </a:r>
            <a:endParaRPr lang="it-IT" sz="2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583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switch dir="r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675570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4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I NODI DA SCIOGLIERE CON URGENZA</a:t>
            </a:r>
            <a:endParaRPr kumimoji="0" lang="it-IT" sz="4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59632" y="764704"/>
            <a:ext cx="6333220" cy="646331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Occorre decidere e conoscere: 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556792"/>
            <a:ext cx="8856984" cy="5262979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</a:pP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Tempi e modi di trasferimento in</a:t>
            </a:r>
            <a:r>
              <a:rPr lang="it-IT" sz="2800" b="1" i="1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it-IT" sz="2800" b="1" i="1" dirty="0" err="1" smtClean="0">
                <a:solidFill>
                  <a:prstClr val="black"/>
                </a:solidFill>
                <a:latin typeface="Calibri"/>
                <a:cs typeface="+mn-cs"/>
              </a:rPr>
              <a:t>repository</a:t>
            </a:r>
            <a:r>
              <a:rPr lang="it-IT" sz="2800" b="1" i="1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dei dati immagazzinati dai vari gestori documentali (con TIAP pare sia in atto, ma con gli altri gestori documentali?);</a:t>
            </a:r>
          </a:p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</a:pP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In che modo e in che tempi tali dati saranno letti e recuperati in SICP;</a:t>
            </a:r>
          </a:p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</a:pP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Quando la piattaforma documentale sarà pronta con le funzionalità necessarie attraverso la catalogazione omogenea degli atti;</a:t>
            </a:r>
          </a:p>
          <a:p>
            <a:pPr marL="514350" indent="-51435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</a:pP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Come mantenere e salvare funzionalità tipiche dei gestori documentali (ad esempio copia avvocati) che SICP allo stato non offre, in quanto sistema chiuso e non accessibile oltre la cerchia degli operatori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158254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window dir="ver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08839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56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STRATEGIA MINISTERIALE</a:t>
            </a:r>
            <a:endParaRPr kumimoji="0" lang="it-IT" sz="56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2008" y="1580594"/>
            <a:ext cx="8964488" cy="501675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4000" dirty="0" smtClean="0">
                <a:solidFill>
                  <a:prstClr val="black"/>
                </a:solidFill>
                <a:latin typeface="Calibri"/>
                <a:cs typeface="+mn-cs"/>
              </a:rPr>
              <a:t>Il progetto BIG HAWK che scade nel febbraio 2015 prevede l’integrazione del documentale in SICP e la creazione di una piattaforma documentale su base distrettuale: cosa è stato fatto e cosa può essere ancora fatto con i fondi per perseguire l’obiettivo della integrazione tra i sistemi documentali e i registri</a:t>
            </a:r>
            <a:endParaRPr lang="it-IT" sz="40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154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eelOff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LE DIFFICOLTA’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7504" y="1124744"/>
            <a:ext cx="6336704" cy="646331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Ogni ufficio giudiziario presenta: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7504" y="1975310"/>
            <a:ext cx="8856984" cy="2101762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A) CARENZA DI PERSONALE;</a:t>
            </a:r>
          </a:p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B) CARENZA DI BENI E RISORSE;</a:t>
            </a:r>
          </a:p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C) FATICOSO UTILIZZO E GESTIONE DEL SICP</a:t>
            </a:r>
          </a:p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D) GESTIONE DI APPLICATIVI DOCUMENTALI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4534028"/>
            <a:ext cx="8856985" cy="2062103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Le esperienze dei gestori documentali non vanno perdute ed occorre con urgenza stabilire come procedere alla innovazione in presenza delle difficoltà sopra indicate.</a:t>
            </a:r>
          </a:p>
        </p:txBody>
      </p:sp>
    </p:spTree>
    <p:extLst>
      <p:ext uri="{BB962C8B-B14F-4D97-AF65-F5344CB8AC3E}">
        <p14:creationId xmlns:p14="http://schemas.microsoft.com/office/powerpoint/2010/main" val="2032506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UNA PROPOSTA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33058" y="1591047"/>
            <a:ext cx="8677884" cy="5078313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Occorre un coordinamento tra PM, giudici e cancellieri che devono essere consultati all’interno di forme di interlocuzione (tavolo tecnico, incontri, report, </a:t>
            </a:r>
            <a:r>
              <a:rPr lang="it-IT" sz="3600" dirty="0" err="1" smtClean="0">
                <a:solidFill>
                  <a:prstClr val="black"/>
                </a:solidFill>
                <a:latin typeface="Calibri"/>
                <a:cs typeface="+mn-cs"/>
              </a:rPr>
              <a:t>etc</a:t>
            </a: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) con il Ministero ed il CSM per garantire informazione, formazione, pianificazione e diffusione delle strategie organizzative per l’attuazione del processo penale telematico in maniera omogenea su tutto il territorio nazionale.  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I GESTORI DOCUMENTALI 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4350" y="1754807"/>
            <a:ext cx="8972146" cy="4770537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800" dirty="0" smtClean="0">
                <a:solidFill>
                  <a:prstClr val="black"/>
                </a:solidFill>
                <a:latin typeface="Calibri"/>
                <a:cs typeface="+mn-cs"/>
              </a:rPr>
              <a:t>I sistemi informatici di gestione documentale sono nati e si sono sviluppati per una esigenza semplice connessa allo svolgimento della attività giurisdizionale: raccolta dati e creazione di atti e documenti da utilizzare lungo tutto il percorso procedimentale, poiché consentono il trattamento dei dati dematerializzati.</a:t>
            </a:r>
            <a:endParaRPr lang="it-IT" sz="3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2058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IL METODO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7504" y="1205294"/>
            <a:ext cx="8928993" cy="4278094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400" dirty="0" smtClean="0">
                <a:solidFill>
                  <a:prstClr val="black"/>
                </a:solidFill>
                <a:latin typeface="Calibri"/>
                <a:cs typeface="+mn-cs"/>
              </a:rPr>
              <a:t>Nell’attuazione del PPT l’informatica si muove in direzione inversa rispetto a quanto fatto sinora con i gestori documentali: non un registro formato sul documento, ma un documento che genera il registro e tutti gli altri accessori. Il registro, poi, viene alimentato dai metadati documentali, che generano collegamenti fra i dati ed azioni del fascicolo.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5868561"/>
            <a:ext cx="8928993" cy="615553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400" dirty="0" smtClean="0">
                <a:solidFill>
                  <a:prstClr val="black"/>
                </a:solidFill>
                <a:latin typeface="Calibri"/>
                <a:cs typeface="+mn-cs"/>
              </a:rPr>
              <a:t>Questa DEVE essere la strada maestra da seguire!</a:t>
            </a:r>
          </a:p>
        </p:txBody>
      </p:sp>
    </p:spTree>
    <p:extLst>
      <p:ext uri="{BB962C8B-B14F-4D97-AF65-F5344CB8AC3E}">
        <p14:creationId xmlns:p14="http://schemas.microsoft.com/office/powerpoint/2010/main" val="381336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GLI OBIETTIVI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124744"/>
            <a:ext cx="4607786" cy="646331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Fondamentalmente tre: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513" y="1943336"/>
            <a:ext cx="8856984" cy="1754326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Interoperabilità;</a:t>
            </a:r>
          </a:p>
          <a:p>
            <a:pPr marL="514350" indent="-51435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Utilizzo di strumenti </a:t>
            </a:r>
            <a:r>
              <a:rPr lang="it-IT" sz="3600" i="1" dirty="0" err="1" smtClean="0">
                <a:solidFill>
                  <a:prstClr val="black"/>
                </a:solidFill>
                <a:latin typeface="Calibri"/>
                <a:cs typeface="+mn-cs"/>
              </a:rPr>
              <a:t>user</a:t>
            </a:r>
            <a:r>
              <a:rPr lang="it-IT" sz="3600" i="1" dirty="0" err="1">
                <a:solidFill>
                  <a:prstClr val="black"/>
                </a:solidFill>
                <a:latin typeface="Calibri"/>
                <a:cs typeface="+mn-cs"/>
              </a:rPr>
              <a:t>-</a:t>
            </a:r>
            <a:r>
              <a:rPr lang="it-IT" sz="3600" i="1" dirty="0" err="1" smtClean="0">
                <a:solidFill>
                  <a:prstClr val="black"/>
                </a:solidFill>
                <a:latin typeface="Calibri"/>
                <a:cs typeface="+mn-cs"/>
              </a:rPr>
              <a:t>friendly</a:t>
            </a: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;</a:t>
            </a:r>
          </a:p>
          <a:p>
            <a:pPr marL="514350" indent="-51435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Aumento del lavoro da postazioni esterne;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92505" y="4017273"/>
            <a:ext cx="8843992" cy="2677656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Con queste caratteristiche sarà possibile coinvolgere dapprima tutti i nostri colleghi e poi il personale di cancelleria e la polizia giudiziaria.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Non ultima l’avvocatura, disposta ad ogni forma di collaborazione se saremo capaci di rendere disponibile l’accesso al fascicolo digitale dagli studi professionali.  </a:t>
            </a:r>
            <a:endParaRPr lang="it-IT" sz="2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51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switch dir="r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9" y="1540044"/>
            <a:ext cx="8136904" cy="370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6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DEFINIZIONE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42074" y="1988840"/>
            <a:ext cx="8859851" cy="3939540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5000" dirty="0" smtClean="0">
                <a:solidFill>
                  <a:prstClr val="black"/>
                </a:solidFill>
                <a:latin typeface="Calibri"/>
                <a:cs typeface="+mn-cs"/>
              </a:rPr>
              <a:t>Gestore documentale è</a:t>
            </a:r>
          </a:p>
          <a:p>
            <a:pPr algn="ct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5000" dirty="0" smtClean="0">
                <a:solidFill>
                  <a:prstClr val="black"/>
                </a:solidFill>
                <a:latin typeface="Calibri"/>
                <a:cs typeface="+mn-cs"/>
              </a:rPr>
              <a:t>qualsivoglia sistema di dematerializzazione del fascicolo processuale o di gestione di atti nativi digitali</a:t>
            </a:r>
            <a:endParaRPr lang="it-IT" sz="50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43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IL QUADRO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2009" y="1559689"/>
            <a:ext cx="9036495" cy="4893647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alibri"/>
                <a:cs typeface="+mn-cs"/>
              </a:rPr>
              <a:t>SIDIP – per il dibattimento penale, in qualche caso adattato anche alla fase delle indagini preliminari, a partire dal deposito atti ex art. 415bis </a:t>
            </a:r>
            <a:r>
              <a:rPr lang="it-IT" sz="2400" b="1" dirty="0" err="1" smtClean="0">
                <a:solidFill>
                  <a:prstClr val="black"/>
                </a:solidFill>
                <a:latin typeface="Calibri"/>
                <a:cs typeface="+mn-cs"/>
              </a:rPr>
              <a:t>cpp</a:t>
            </a:r>
            <a:r>
              <a:rPr lang="it-IT" sz="2400" b="1" dirty="0" smtClean="0">
                <a:solidFill>
                  <a:prstClr val="black"/>
                </a:solidFill>
                <a:latin typeface="Calibri"/>
                <a:cs typeface="+mn-cs"/>
              </a:rPr>
              <a:t>;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400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alibri"/>
                <a:cs typeface="+mn-cs"/>
              </a:rPr>
              <a:t>AURORA – avviato con fondi POR Regione Puglia; molto performante, ma richiede licenza SW costosa; 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400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alibri"/>
                <a:cs typeface="+mn-cs"/>
              </a:rPr>
              <a:t>TIAP – destinato inizialmente alla fase delle indagini preliminari; successivamente adeguato anche alle esigenze del Tribunale; in evoluzione i servizi per il grado d’appello;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400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alibri"/>
                <a:cs typeface="+mn-cs"/>
              </a:rPr>
              <a:t>DIGIT – progetto avviato anni fa presso il </a:t>
            </a:r>
            <a:r>
              <a:rPr lang="it-IT" sz="2400" b="1" dirty="0" err="1" smtClean="0">
                <a:solidFill>
                  <a:prstClr val="black"/>
                </a:solidFill>
                <a:latin typeface="Calibri"/>
                <a:cs typeface="+mn-cs"/>
              </a:rPr>
              <a:t>Trib</a:t>
            </a:r>
            <a:r>
              <a:rPr lang="it-IT" sz="2400" b="1" dirty="0" smtClean="0">
                <a:solidFill>
                  <a:prstClr val="black"/>
                </a:solidFill>
                <a:latin typeface="Calibri"/>
                <a:cs typeface="+mn-cs"/>
              </a:rPr>
              <a:t>. Cremona, in uso anche presso alcune altre sedi giudiziarie;</a:t>
            </a:r>
            <a:endParaRPr lang="it-IT" sz="2200" dirty="0" smtClean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740951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51030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PUNTI DI FORZA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7504" y="1057954"/>
            <a:ext cx="8928992" cy="5755422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300" b="1" dirty="0" smtClean="0">
                <a:solidFill>
                  <a:prstClr val="black"/>
                </a:solidFill>
                <a:latin typeface="Calibri"/>
                <a:cs typeface="+mn-cs"/>
              </a:rPr>
              <a:t>SIDIP: </a:t>
            </a:r>
            <a:r>
              <a:rPr lang="it-IT" sz="2300" dirty="0" smtClean="0">
                <a:solidFill>
                  <a:prstClr val="black"/>
                </a:solidFill>
                <a:latin typeface="Calibri"/>
                <a:cs typeface="+mn-cs"/>
              </a:rPr>
              <a:t>gestione contemporanea da parte di più operatori; gestione copia del fascicolo interamente automatizzata per gli avvocati; archiviazione dati per appello, procedure incidentali e esecutive;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3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300" b="1" dirty="0" smtClean="0">
                <a:solidFill>
                  <a:prstClr val="black"/>
                </a:solidFill>
                <a:latin typeface="Calibri"/>
                <a:cs typeface="+mn-cs"/>
              </a:rPr>
              <a:t>AURORA: </a:t>
            </a:r>
            <a:r>
              <a:rPr lang="it-IT" sz="2300" dirty="0" smtClean="0">
                <a:solidFill>
                  <a:prstClr val="black"/>
                </a:solidFill>
                <a:latin typeface="Calibri"/>
                <a:cs typeface="+mn-cs"/>
              </a:rPr>
              <a:t>Indicizzazione, informatizzazione tutto il fascicolo processuale in rapporto anche all' ufficio del giudice per le indagini preliminari; possibilità di incrociare diverse banche dati (per esempio Camera di Commercio o del Casellario penale)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300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300" b="1" dirty="0" smtClean="0">
                <a:solidFill>
                  <a:prstClr val="black"/>
                </a:solidFill>
                <a:latin typeface="Calibri"/>
                <a:cs typeface="+mn-cs"/>
              </a:rPr>
              <a:t>TIAP: </a:t>
            </a:r>
            <a:r>
              <a:rPr lang="it-IT" sz="2300" dirty="0" smtClean="0">
                <a:solidFill>
                  <a:prstClr val="black"/>
                </a:solidFill>
                <a:latin typeface="Calibri"/>
                <a:cs typeface="+mn-cs"/>
              </a:rPr>
              <a:t>interazione tra le fasi, semplicità di ricerca, indicizzazione, creazione di atti; semplicità di modificare l’ordine degli atti;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300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300" b="1" dirty="0" smtClean="0">
                <a:solidFill>
                  <a:prstClr val="black"/>
                </a:solidFill>
                <a:latin typeface="Calibri"/>
                <a:cs typeface="+mn-cs"/>
              </a:rPr>
              <a:t>DIGIT: </a:t>
            </a:r>
            <a:r>
              <a:rPr lang="it-IT" sz="2300" dirty="0" smtClean="0">
                <a:solidFill>
                  <a:prstClr val="black"/>
                </a:solidFill>
                <a:latin typeface="Calibri"/>
                <a:cs typeface="+mn-cs"/>
              </a:rPr>
              <a:t>dematerializzazione dei fascicoli, gestione di tutti i formati compatibili con il PDF, gestione di ogni formato di firma digitale, facile realizzazione di flussi documentali da un ufficio all’altro, sia specifici che generici.</a:t>
            </a:r>
          </a:p>
        </p:txBody>
      </p:sp>
    </p:spTree>
    <p:extLst>
      <p:ext uri="{BB962C8B-B14F-4D97-AF65-F5344CB8AC3E}">
        <p14:creationId xmlns:p14="http://schemas.microsoft.com/office/powerpoint/2010/main" val="261246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CRITICITA’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496" y="1484784"/>
            <a:ext cx="9073008" cy="5262979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800" b="1" dirty="0" smtClean="0">
                <a:solidFill>
                  <a:prstClr val="black"/>
                </a:solidFill>
                <a:latin typeface="Calibri"/>
                <a:cs typeface="+mn-cs"/>
              </a:rPr>
              <a:t>SIDIP: </a:t>
            </a: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rigidità nell’utilizzo del sistema; mancanza del supporto economico per provvedere alle MEV necessarie; data entry;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8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800" b="1" dirty="0" smtClean="0">
                <a:solidFill>
                  <a:prstClr val="black"/>
                </a:solidFill>
                <a:latin typeface="Calibri"/>
                <a:cs typeface="+mn-cs"/>
              </a:rPr>
              <a:t>AURORA: </a:t>
            </a: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non di proprietà ministeriale, prospettiva di costi rilevanti per la diffusione nazionale, attualmente poco diffuso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800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800" b="1" dirty="0" smtClean="0">
                <a:solidFill>
                  <a:prstClr val="black"/>
                </a:solidFill>
                <a:latin typeface="Calibri"/>
                <a:cs typeface="+mn-cs"/>
              </a:rPr>
              <a:t>TIAP: </a:t>
            </a: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difficoltà di ricerca testuale ed estrazione dato se l’indicizzazione non avviene correttamente.</a:t>
            </a: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it-IT" sz="2800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2800" b="1" dirty="0" smtClean="0">
                <a:solidFill>
                  <a:prstClr val="black"/>
                </a:solidFill>
                <a:latin typeface="Calibri"/>
                <a:cs typeface="+mn-cs"/>
              </a:rPr>
              <a:t>DIGIT: </a:t>
            </a:r>
            <a:r>
              <a:rPr lang="it-IT" sz="2800" dirty="0" smtClean="0">
                <a:solidFill>
                  <a:prstClr val="black"/>
                </a:solidFill>
                <a:latin typeface="Calibri"/>
                <a:cs typeface="+mn-cs"/>
              </a:rPr>
              <a:t>mancanza di una classificazione degli atti e ricerca dei dati</a:t>
            </a:r>
          </a:p>
        </p:txBody>
      </p:sp>
    </p:spTree>
    <p:extLst>
      <p:ext uri="{BB962C8B-B14F-4D97-AF65-F5344CB8AC3E}">
        <p14:creationId xmlns:p14="http://schemas.microsoft.com/office/powerpoint/2010/main" val="258130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671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DIFFUSIONE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124" y="1796623"/>
            <a:ext cx="8968372" cy="1200329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TIAP, DIGIT, SIDIP e AURORA sono presenti sul territorio nazionale a macchia di leopardo.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0103" y="3982959"/>
            <a:ext cx="8976393" cy="1754326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Attualmente il più diffuso è TIAP, soprattutto nelle sedi giudiziarie del SUD (e Roma), molto meno il SIDIP e ancor meno DIGIT ed AURORA.</a:t>
            </a:r>
            <a:endParaRPr lang="it-IT" sz="3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21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arp dir="in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350" y="84730"/>
            <a:ext cx="8972146" cy="1688086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54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  <a:cs typeface="+mn-cs"/>
              </a:rPr>
              <a:t>Cosa prevedeva il Ministero </a:t>
            </a:r>
          </a:p>
          <a:p>
            <a:pPr algn="ctr">
              <a:defRPr/>
            </a:pPr>
            <a:r>
              <a:rPr lang="it-IT" sz="54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  <a:cs typeface="+mn-cs"/>
              </a:rPr>
              <a:t>per i gestori documentali (2011)</a:t>
            </a:r>
            <a:endParaRPr lang="it-IT" sz="5400" b="1" i="1" kern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4351" y="1942961"/>
            <a:ext cx="8972146" cy="2062103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La soluzione progettuale che si è deciso di implementare è una unica</a:t>
            </a:r>
            <a:r>
              <a:rPr lang="it-IT" sz="3200" b="1" i="1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it-IT" sz="3200" b="1" i="1" dirty="0" err="1" smtClean="0">
                <a:solidFill>
                  <a:prstClr val="black"/>
                </a:solidFill>
                <a:latin typeface="Calibri"/>
                <a:cs typeface="+mn-cs"/>
              </a:rPr>
              <a:t>repository</a:t>
            </a:r>
            <a:r>
              <a:rPr lang="it-IT" sz="3200" b="1" i="1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degli atti e dei fascicoli al servizio di tutti i sistemi implementati per la gestione delle attività giurisdizionali.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4350" y="4186823"/>
            <a:ext cx="8972147" cy="2554545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I vantaggi di una tale scelta possono essere sintetizzati in: economie di gestione (unica tecnologia), omogeneità nel trattamento dei documenti elettronici, facilità nella condivisione e nella migrazione di documenti.</a:t>
            </a:r>
            <a:endParaRPr lang="it-IT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48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951030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449263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  <a:tabLst/>
              <a:defRPr/>
            </a:pPr>
            <a:r>
              <a:rPr lang="it-IT" sz="6000" b="1" i="1" kern="0" dirty="0" smtClean="0">
                <a:ln w="11430"/>
                <a:gradFill>
                  <a:gsLst>
                    <a:gs pos="0">
                      <a:srgbClr val="3333CC">
                        <a:tint val="70000"/>
                        <a:satMod val="245000"/>
                      </a:srgbClr>
                    </a:gs>
                    <a:gs pos="75000">
                      <a:srgbClr val="3333CC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CC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MODALITA’ OPERATIVE</a:t>
            </a:r>
            <a:endParaRPr kumimoji="0" lang="it-IT" sz="6000" b="1" i="1" u="none" strike="noStrike" kern="0" cap="none" spc="0" normalizeH="0" baseline="0" noProof="0" dirty="0">
              <a:ln w="11430"/>
              <a:gradFill>
                <a:gsLst>
                  <a:gs pos="0">
                    <a:srgbClr val="3333CC">
                      <a:tint val="70000"/>
                      <a:satMod val="245000"/>
                    </a:srgbClr>
                  </a:gs>
                  <a:gs pos="75000">
                    <a:srgbClr val="3333CC">
                      <a:tint val="90000"/>
                      <a:shade val="60000"/>
                      <a:satMod val="240000"/>
                    </a:srgbClr>
                  </a:gs>
                  <a:gs pos="100000">
                    <a:srgbClr val="3333CC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onotype Corsiva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2710" y="1052736"/>
            <a:ext cx="8831178" cy="1754326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La realizzazione dell’idea progettuale sopra descritta è stata scomposta in diverse linee progettuali: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1438" y="2996952"/>
            <a:ext cx="8812450" cy="646331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600" dirty="0" smtClean="0">
                <a:solidFill>
                  <a:prstClr val="black"/>
                </a:solidFill>
                <a:latin typeface="Calibri"/>
                <a:cs typeface="+mn-cs"/>
              </a:rPr>
              <a:t>1) Realizzazione del gestore unico (inattuata);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51438" y="3757096"/>
            <a:ext cx="8812450" cy="3046988"/>
          </a:xfrm>
          <a:prstGeom prst="rect">
            <a:avLst/>
          </a:prstGeom>
          <a:gradFill rotWithShape="1">
            <a:gsLst>
              <a:gs pos="0">
                <a:srgbClr val="2D2DB9">
                  <a:tint val="50000"/>
                  <a:satMod val="300000"/>
                </a:srgbClr>
              </a:gs>
              <a:gs pos="35000">
                <a:srgbClr val="2D2DB9">
                  <a:tint val="37000"/>
                  <a:satMod val="300000"/>
                </a:srgbClr>
              </a:gs>
              <a:gs pos="100000">
                <a:srgbClr val="2D2DB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2D2DB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it-IT" sz="3200" dirty="0">
                <a:solidFill>
                  <a:prstClr val="black"/>
                </a:solidFill>
                <a:latin typeface="Calibri"/>
                <a:cs typeface="+mn-cs"/>
              </a:rPr>
              <a:t>2</a:t>
            </a:r>
            <a:r>
              <a:rPr lang="it-IT" sz="3200" dirty="0" smtClean="0">
                <a:solidFill>
                  <a:prstClr val="black"/>
                </a:solidFill>
                <a:latin typeface="Calibri"/>
                <a:cs typeface="+mn-cs"/>
              </a:rPr>
              <a:t>) </a:t>
            </a:r>
            <a:r>
              <a:rPr lang="it-IT" sz="3200" b="1" dirty="0" smtClean="0">
                <a:solidFill>
                  <a:prstClr val="black"/>
                </a:solidFill>
                <a:latin typeface="Calibri"/>
                <a:cs typeface="+mn-cs"/>
              </a:rPr>
              <a:t>Implementazione sui sistemi della fase giurisdizionale delle funzioni che consentano di memorizzare nel </a:t>
            </a:r>
            <a:r>
              <a:rPr lang="it-IT" sz="3200" b="1" i="1" dirty="0" err="1" smtClean="0">
                <a:solidFill>
                  <a:prstClr val="black"/>
                </a:solidFill>
                <a:latin typeface="Calibri"/>
                <a:cs typeface="+mn-cs"/>
              </a:rPr>
              <a:t>repository</a:t>
            </a:r>
            <a:r>
              <a:rPr lang="it-IT" sz="3200" b="1" dirty="0" smtClean="0">
                <a:solidFill>
                  <a:prstClr val="black"/>
                </a:solidFill>
                <a:latin typeface="Calibri"/>
                <a:cs typeface="+mn-cs"/>
              </a:rPr>
              <a:t> gli atti uniti nel rispettivo fascicolo di riferimento, nonché la possibilità di trasmettere ad altri sistemi i propri documenti.</a:t>
            </a:r>
          </a:p>
        </p:txBody>
      </p:sp>
    </p:spTree>
    <p:extLst>
      <p:ext uri="{BB962C8B-B14F-4D97-AF65-F5344CB8AC3E}">
        <p14:creationId xmlns:p14="http://schemas.microsoft.com/office/powerpoint/2010/main" val="3031338765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12528</TotalTime>
  <Words>1414</Words>
  <Application>Microsoft Office PowerPoint</Application>
  <PresentationFormat>Presentazione su schermo (4:3)</PresentationFormat>
  <Paragraphs>94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Calibri</vt:lpstr>
      <vt:lpstr>Lucida Calligraphy</vt:lpstr>
      <vt:lpstr>Lucida Sans Unicode</vt:lpstr>
      <vt:lpstr>Monotype Corsiva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Giampiero</dc:creator>
  <cp:lastModifiedBy>Giampiero Patrizi</cp:lastModifiedBy>
  <cp:revision>626</cp:revision>
  <dcterms:modified xsi:type="dcterms:W3CDTF">2014-12-02T23:49:13Z</dcterms:modified>
</cp:coreProperties>
</file>